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30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3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4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0"/>
  </p:notesMasterIdLst>
  <p:sldIdLst>
    <p:sldId id="271" r:id="rId2"/>
    <p:sldId id="285" r:id="rId3"/>
    <p:sldId id="258" r:id="rId4"/>
    <p:sldId id="288" r:id="rId5"/>
    <p:sldId id="503" r:id="rId6"/>
    <p:sldId id="497" r:id="rId7"/>
    <p:sldId id="498" r:id="rId8"/>
    <p:sldId id="521" r:id="rId9"/>
    <p:sldId id="499" r:id="rId10"/>
    <p:sldId id="523" r:id="rId11"/>
    <p:sldId id="524" r:id="rId12"/>
    <p:sldId id="494" r:id="rId13"/>
    <p:sldId id="472" r:id="rId14"/>
    <p:sldId id="515" r:id="rId15"/>
    <p:sldId id="514" r:id="rId16"/>
    <p:sldId id="504" r:id="rId17"/>
    <p:sldId id="511" r:id="rId18"/>
    <p:sldId id="287" r:id="rId19"/>
    <p:sldId id="530" r:id="rId20"/>
    <p:sldId id="505" r:id="rId21"/>
    <p:sldId id="512" r:id="rId22"/>
    <p:sldId id="525" r:id="rId23"/>
    <p:sldId id="526" r:id="rId24"/>
    <p:sldId id="527" r:id="rId25"/>
    <p:sldId id="528" r:id="rId26"/>
    <p:sldId id="293" r:id="rId27"/>
    <p:sldId id="529" r:id="rId28"/>
    <p:sldId id="532" r:id="rId29"/>
    <p:sldId id="516" r:id="rId30"/>
    <p:sldId id="510" r:id="rId31"/>
    <p:sldId id="533" r:id="rId32"/>
    <p:sldId id="261" r:id="rId33"/>
    <p:sldId id="262" r:id="rId34"/>
    <p:sldId id="263" r:id="rId35"/>
    <p:sldId id="264" r:id="rId36"/>
    <p:sldId id="534" r:id="rId37"/>
    <p:sldId id="266" r:id="rId38"/>
    <p:sldId id="535" r:id="rId39"/>
    <p:sldId id="267" r:id="rId40"/>
    <p:sldId id="272" r:id="rId41"/>
    <p:sldId id="273" r:id="rId42"/>
    <p:sldId id="278" r:id="rId43"/>
    <p:sldId id="275" r:id="rId44"/>
    <p:sldId id="277" r:id="rId45"/>
    <p:sldId id="279" r:id="rId46"/>
    <p:sldId id="280" r:id="rId47"/>
    <p:sldId id="281" r:id="rId48"/>
    <p:sldId id="294" r:id="rId49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18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8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lukowskak\Documents\2aPGW\Monitoring%20&#346;rodowiska\Wykresy%20PIG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!!II_aPGW\ETAP%20II\P_Wroc&#322;aw_22.06.2021\Wykresy%20do%20prezentacji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!!II_aPGW\ETAP%20II\P_Wroc&#322;aw_22.06.2021\Wykresy%20do%20prezentacji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!!II_aPGW\ETAP%20II\P_Wroc&#322;aw_22.06.2021\Wykresy%20do%20prezentacji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!!II_aPGW\ETAP%20II\P_Wroc&#322;aw_22.06.2021\Wykresy%20do%20prezentacji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!!II_aPGW\ETAP%20II\P_Wroc&#322;aw_22.06.2021\Wykresy%20do%20prezentacji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Wroc&#322;aw_22.06.2021\Wykresy%20do%20prezentacji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Wroc&#322;aw_22.06.2021\Wykresy%20do%20prezentacji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!!II_aPGW\ETAP%20II\P_Wroc&#322;aw_22.06.2021\Wykresy%20do%20prezentacji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!!II_aPGW\ETAP%20II\P_Wroc&#322;aw_22.06.2021\Wykresy%20do%20prezentacj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Harmonogram_SO!$B$37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Harmonogram_SO!$B$38</c:f>
              <c:numCache>
                <c:formatCode>0.00%</c:formatCode>
                <c:ptCount val="1"/>
                <c:pt idx="0">
                  <c:v>4.2868277474668749E-3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4F-43DE-A882-9550F3960324}"/>
            </c:ext>
          </c:extLst>
        </c:ser>
        <c:ser>
          <c:idx val="1"/>
          <c:order val="1"/>
          <c:tx>
            <c:strRef>
              <c:f>Harmonogram_SO!$C$37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Harmonogram_SO!$C$38</c:f>
              <c:numCache>
                <c:formatCode>0.00%</c:formatCode>
                <c:ptCount val="1"/>
                <c:pt idx="0">
                  <c:v>4.8713951675759939E-2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4F-43DE-A882-9550F3960324}"/>
            </c:ext>
          </c:extLst>
        </c:ser>
        <c:ser>
          <c:idx val="2"/>
          <c:order val="2"/>
          <c:tx>
            <c:strRef>
              <c:f>Harmonogram_SO!$D$37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Harmonogram_SO!$D$38</c:f>
              <c:numCache>
                <c:formatCode>0.00%</c:formatCode>
                <c:ptCount val="1"/>
                <c:pt idx="0">
                  <c:v>2.3382696804364772E-3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4F-43DE-A882-9550F3960324}"/>
            </c:ext>
          </c:extLst>
        </c:ser>
        <c:ser>
          <c:idx val="3"/>
          <c:order val="3"/>
          <c:tx>
            <c:strRef>
              <c:f>Harmonogram_SO!$E$37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Harmonogram_SO!$E$38</c:f>
              <c:numCache>
                <c:formatCode>0.00%</c:formatCode>
                <c:ptCount val="1"/>
                <c:pt idx="0">
                  <c:v>0.49337490257209665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4F-43DE-A882-9550F3960324}"/>
            </c:ext>
          </c:extLst>
        </c:ser>
        <c:ser>
          <c:idx val="4"/>
          <c:order val="4"/>
          <c:tx>
            <c:strRef>
              <c:f>Harmonogram_SO!$F$37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Harmonogram_SO!$F$38</c:f>
            </c:numRef>
          </c:val>
          <c:extLst>
            <c:ext xmlns:c16="http://schemas.microsoft.com/office/drawing/2014/chart" uri="{C3380CC4-5D6E-409C-BE32-E72D297353CC}">
              <c16:uniqueId val="{00000004-EF4F-43DE-A882-9550F3960324}"/>
            </c:ext>
          </c:extLst>
        </c:ser>
        <c:ser>
          <c:idx val="5"/>
          <c:order val="5"/>
          <c:tx>
            <c:strRef>
              <c:f>Harmonogram_SO!$G$37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Harmonogram_SO!$G$38</c:f>
              <c:numCache>
                <c:formatCode>0.00%</c:formatCode>
                <c:ptCount val="1"/>
                <c:pt idx="0">
                  <c:v>0.33632112236944661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F4F-43DE-A882-9550F3960324}"/>
            </c:ext>
          </c:extLst>
        </c:ser>
        <c:ser>
          <c:idx val="6"/>
          <c:order val="6"/>
          <c:tx>
            <c:strRef>
              <c:f>Harmonogram_SO!$H$37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Harmonogram_SO!$H$38</c:f>
              <c:numCache>
                <c:formatCode>0.00%</c:formatCode>
                <c:ptCount val="1"/>
                <c:pt idx="0">
                  <c:v>0.11496492595479345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4F-43DE-A882-9550F3960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520023107708692E-2"/>
          <c:y val="0.12803949610350054"/>
          <c:w val="0.392128931438534"/>
          <c:h val="0.792828606806442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90F-4A5C-AC16-E6F00B751C0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90F-4A5C-AC16-E6F00B751C0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90F-4A5C-AC16-E6F00B751C0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90F-4A5C-AC16-E6F00B751C0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90F-4A5C-AC16-E6F00B751C0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90F-4A5C-AC16-E6F00B751C0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790F-4A5C-AC16-E6F00B751C0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790F-4A5C-AC16-E6F00B751C0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790F-4A5C-AC16-E6F00B751C04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790F-4A5C-AC16-E6F00B751C04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790F-4A5C-AC16-E6F00B751C04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790F-4A5C-AC16-E6F00B751C04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790F-4A5C-AC16-E6F00B751C04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790F-4A5C-AC16-E6F00B751C04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790F-4A5C-AC16-E6F00B751C04}"/>
              </c:ext>
            </c:extLst>
          </c:dPt>
          <c:dLbls>
            <c:dLbl>
              <c:idx val="0"/>
              <c:layout>
                <c:manualLayout>
                  <c:x val="7.3309638960210505E-2"/>
                  <c:y val="1.40924248812498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0F-4A5C-AC16-E6F00B751C04}"/>
                </c:ext>
              </c:extLst>
            </c:dLbl>
            <c:dLbl>
              <c:idx val="1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0F-4A5C-AC16-E6F00B751C04}"/>
                </c:ext>
              </c:extLst>
            </c:dLbl>
            <c:dLbl>
              <c:idx val="2"/>
              <c:layout>
                <c:manualLayout>
                  <c:x val="3.1990038422070294E-2"/>
                  <c:y val="-3.0598900730055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90F-4A5C-AC16-E6F00B751C04}"/>
                </c:ext>
              </c:extLst>
            </c:dLbl>
            <c:dLbl>
              <c:idx val="3"/>
              <c:layout>
                <c:manualLayout>
                  <c:x val="3.8912848361166305E-2"/>
                  <c:y val="-4.496873240953415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90F-4A5C-AC16-E6F00B751C04}"/>
                </c:ext>
              </c:extLst>
            </c:dLbl>
            <c:dLbl>
              <c:idx val="4"/>
              <c:layout>
                <c:manualLayout>
                  <c:x val="3.8037443990749965E-2"/>
                  <c:y val="3.516610618337564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90F-4A5C-AC16-E6F00B751C04}"/>
                </c:ext>
              </c:extLst>
            </c:dLbl>
            <c:dLbl>
              <c:idx val="5"/>
              <c:layout>
                <c:manualLayout>
                  <c:x val="3.754388465614536E-2"/>
                  <c:y val="1.60653954366373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90F-4A5C-AC16-E6F00B751C04}"/>
                </c:ext>
              </c:extLst>
            </c:dLbl>
            <c:dLbl>
              <c:idx val="6"/>
              <c:layout>
                <c:manualLayout>
                  <c:x val="3.9285886045620812E-2"/>
                  <c:y val="2.201504990740580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90F-4A5C-AC16-E6F00B751C04}"/>
                </c:ext>
              </c:extLst>
            </c:dLbl>
            <c:dLbl>
              <c:idx val="7"/>
              <c:layout>
                <c:manualLayout>
                  <c:x val="4.792578184074802E-2"/>
                  <c:y val="3.7968483103783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90F-4A5C-AC16-E6F00B751C04}"/>
                </c:ext>
              </c:extLst>
            </c:dLbl>
            <c:dLbl>
              <c:idx val="8"/>
              <c:layout>
                <c:manualLayout>
                  <c:x val="7.9734342470380928E-3"/>
                  <c:y val="6.13811633493504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90F-4A5C-AC16-E6F00B751C04}"/>
                </c:ext>
              </c:extLst>
            </c:dLbl>
            <c:dLbl>
              <c:idx val="9"/>
              <c:layout>
                <c:manualLayout>
                  <c:x val="-5.1365747862913577E-2"/>
                  <c:y val="-5.166582971729297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90F-4A5C-AC16-E6F00B751C04}"/>
                </c:ext>
              </c:extLst>
            </c:dLbl>
            <c:dLbl>
              <c:idx val="10"/>
              <c:layout>
                <c:manualLayout>
                  <c:x val="-2.0440935410245848E-2"/>
                  <c:y val="4.261064632812479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90F-4A5C-AC16-E6F00B751C04}"/>
                </c:ext>
              </c:extLst>
            </c:dLbl>
            <c:dLbl>
              <c:idx val="11"/>
              <c:layout>
                <c:manualLayout>
                  <c:x val="-2.7428451063424755E-2"/>
                  <c:y val="3.356241070460235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90F-4A5C-AC16-E6F00B751C04}"/>
                </c:ext>
              </c:extLst>
            </c:dLbl>
            <c:dLbl>
              <c:idx val="12"/>
              <c:layout>
                <c:manualLayout>
                  <c:x val="-1.531523999534808E-2"/>
                  <c:y val="-2.76793165509186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90F-4A5C-AC16-E6F00B751C04}"/>
                </c:ext>
              </c:extLst>
            </c:dLbl>
            <c:dLbl>
              <c:idx val="13"/>
              <c:layout>
                <c:manualLayout>
                  <c:x val="5.0917417679989061E-3"/>
                  <c:y val="-3.82957034033427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90F-4A5C-AC16-E6F00B751C04}"/>
                </c:ext>
              </c:extLst>
            </c:dLbl>
            <c:dLbl>
              <c:idx val="14"/>
              <c:layout>
                <c:manualLayout>
                  <c:x val="1.9302817019742926E-2"/>
                  <c:y val="-2.28516830035863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90F-4A5C-AC16-E6F00B751C0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Jednostki_realizacja_SO!$A$4:$A$21</c:f>
              <c:strCache>
                <c:ptCount val="15"/>
                <c:pt idx="0">
                  <c:v>PGWWP: RZGW, ZZ; WIOŚ/GIOŚ</c:v>
                </c:pt>
                <c:pt idx="1">
                  <c:v>gmina, przedsiębiorstwo wodociągowo-kanalizacyjne</c:v>
                </c:pt>
                <c:pt idx="2">
                  <c:v>Inspekcja Ochrony Środowiska</c:v>
                </c:pt>
                <c:pt idx="3">
                  <c:v>IMGW</c:v>
                </c:pt>
                <c:pt idx="4">
                  <c:v>Oddziały Terenowe KOWR, ZZ, właściciele urządzeń wodnych</c:v>
                </c:pt>
                <c:pt idx="5">
                  <c:v>województwo, powiat i gmina</c:v>
                </c:pt>
                <c:pt idx="6">
                  <c:v>organy właściwe w sprawach pozwoleń wodnoprawnych</c:v>
                </c:pt>
                <c:pt idx="7">
                  <c:v>PGWWP: RZGW</c:v>
                </c:pt>
                <c:pt idx="8">
                  <c:v>Minister właściwy ds. gospodarki wodnej</c:v>
                </c:pt>
                <c:pt idx="9">
                  <c:v>sprawujący zarząd i sprawujący nadzór nad obszarami chronionymi</c:v>
                </c:pt>
                <c:pt idx="10">
                  <c:v>właściciel wód obowiązany do utrzymania wód</c:v>
                </c:pt>
                <c:pt idx="11">
                  <c:v>właściciele nieruchomości, właściciele urządzeń melioracji wodnych, gminy, ZZ</c:v>
                </c:pt>
                <c:pt idx="12">
                  <c:v>PGWWP: ZZ; właściciel urządzenia wodnego</c:v>
                </c:pt>
                <c:pt idx="13">
                  <c:v>wojewódzki inspektor ochrony roślin i nasiennictwa</c:v>
                </c:pt>
                <c:pt idx="14">
                  <c:v>wojewódzkie ośrodki doradztwa rolniczego</c:v>
                </c:pt>
              </c:strCache>
            </c:strRef>
          </c:cat>
          <c:val>
            <c:numRef>
              <c:f>Jednostki_realizacja_SO!$U$4:$U$21</c:f>
              <c:numCache>
                <c:formatCode>0.00%</c:formatCode>
                <c:ptCount val="15"/>
                <c:pt idx="0">
                  <c:v>1.7726396917148363E-2</c:v>
                </c:pt>
                <c:pt idx="1">
                  <c:v>0.14219653179190753</c:v>
                </c:pt>
                <c:pt idx="2">
                  <c:v>6.8593448940269752E-2</c:v>
                </c:pt>
                <c:pt idx="3">
                  <c:v>1.3872832369942197E-2</c:v>
                </c:pt>
                <c:pt idx="4">
                  <c:v>1.9267822736030828E-3</c:v>
                </c:pt>
                <c:pt idx="5">
                  <c:v>2.9287090558766861E-2</c:v>
                </c:pt>
                <c:pt idx="6">
                  <c:v>1.3102119460500963E-2</c:v>
                </c:pt>
                <c:pt idx="7">
                  <c:v>3.3911368015414257E-2</c:v>
                </c:pt>
                <c:pt idx="8">
                  <c:v>1.001926782273603E-2</c:v>
                </c:pt>
                <c:pt idx="9">
                  <c:v>0.48593448940269751</c:v>
                </c:pt>
                <c:pt idx="10">
                  <c:v>3.6223506743737956E-2</c:v>
                </c:pt>
                <c:pt idx="11">
                  <c:v>1.9267822736030828E-3</c:v>
                </c:pt>
                <c:pt idx="12">
                  <c:v>6.1271676300578032E-2</c:v>
                </c:pt>
                <c:pt idx="13">
                  <c:v>1.0404624277456647E-2</c:v>
                </c:pt>
                <c:pt idx="14">
                  <c:v>7.3603082851637761E-2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790F-4A5C-AC16-E6F00B751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560147666269046"/>
          <c:y val="1.6310320635449793E-2"/>
          <c:w val="0.41791099230662582"/>
          <c:h val="0.98368967936455021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59A-4BA2-B450-9C2E6AE435E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59A-4BA2-B450-9C2E6AE435E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59A-4BA2-B450-9C2E6AE435E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59A-4BA2-B450-9C2E6AE435E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Wrocław_SO_Łaba!$C$42:$C$45</c:f>
              <c:strCache>
                <c:ptCount val="4"/>
                <c:pt idx="0">
                  <c:v>RWC (presje skumulowane)</c:v>
                </c:pt>
                <c:pt idx="1">
                  <c:v>RWP (presje fizykochemiczne i chemiczne)</c:v>
                </c:pt>
                <c:pt idx="2">
                  <c:v>RWH (presje hydrologiczne)</c:v>
                </c:pt>
                <c:pt idx="3">
                  <c:v>RWHM (presje hydromorfologiczne)</c:v>
                </c:pt>
              </c:strCache>
            </c:strRef>
          </c:cat>
          <c:val>
            <c:numRef>
              <c:f>Wrocław_SO_Łaba!$D$42:$D$45</c:f>
              <c:numCache>
                <c:formatCode>0%</c:formatCode>
                <c:ptCount val="4"/>
                <c:pt idx="0">
                  <c:v>0.4</c:v>
                </c:pt>
                <c:pt idx="1">
                  <c:v>0.33</c:v>
                </c:pt>
                <c:pt idx="2">
                  <c:v>0.03</c:v>
                </c:pt>
                <c:pt idx="3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59A-4BA2-B450-9C2E6AE435E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Harmonogram_SO_RW!$K$4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Harmonogram_SO_RW!$K$5</c:f>
              <c:numCache>
                <c:formatCode>0.00%</c:formatCode>
                <c:ptCount val="1"/>
                <c:pt idx="0">
                  <c:v>2.8949545078577337E-3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57-4575-B62B-821E28324C12}"/>
            </c:ext>
          </c:extLst>
        </c:ser>
        <c:ser>
          <c:idx val="1"/>
          <c:order val="1"/>
          <c:tx>
            <c:strRef>
              <c:f>Harmonogram_SO_RW!$L$4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Harmonogram_SO_RW!$L$5</c:f>
              <c:numCache>
                <c:formatCode>0.00%</c:formatCode>
                <c:ptCount val="1"/>
                <c:pt idx="0">
                  <c:v>4.8800661703887513E-2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57-4575-B62B-821E28324C12}"/>
            </c:ext>
          </c:extLst>
        </c:ser>
        <c:ser>
          <c:idx val="2"/>
          <c:order val="2"/>
          <c:tx>
            <c:strRef>
              <c:f>Harmonogram_SO_RW!$M$4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Harmonogram_SO_RW!$M$5</c:f>
            </c:numRef>
          </c:val>
          <c:extLst>
            <c:ext xmlns:c16="http://schemas.microsoft.com/office/drawing/2014/chart" uri="{C3380CC4-5D6E-409C-BE32-E72D297353CC}">
              <c16:uniqueId val="{00000002-6457-4575-B62B-821E28324C12}"/>
            </c:ext>
          </c:extLst>
        </c:ser>
        <c:ser>
          <c:idx val="3"/>
          <c:order val="3"/>
          <c:tx>
            <c:strRef>
              <c:f>Harmonogram_SO_RW!$N$4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Harmonogram_SO_RW!$N$5</c:f>
              <c:numCache>
                <c:formatCode>0.00%</c:formatCode>
                <c:ptCount val="1"/>
                <c:pt idx="0">
                  <c:v>0.50206782464846977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57-4575-B62B-821E28324C12}"/>
            </c:ext>
          </c:extLst>
        </c:ser>
        <c:ser>
          <c:idx val="4"/>
          <c:order val="4"/>
          <c:tx>
            <c:strRef>
              <c:f>Harmonogram_SO_RW!$O$4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Harmonogram_SO_RW!$O$5</c:f>
            </c:numRef>
          </c:val>
          <c:extLst>
            <c:ext xmlns:c16="http://schemas.microsoft.com/office/drawing/2014/chart" uri="{C3380CC4-5D6E-409C-BE32-E72D297353CC}">
              <c16:uniqueId val="{00000004-6457-4575-B62B-821E28324C12}"/>
            </c:ext>
          </c:extLst>
        </c:ser>
        <c:ser>
          <c:idx val="5"/>
          <c:order val="5"/>
          <c:tx>
            <c:strRef>
              <c:f>Harmonogram_SO_RW!$P$4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Harmonogram_SO_RW!$P$5</c:f>
              <c:numCache>
                <c:formatCode>0.00%</c:formatCode>
                <c:ptCount val="1"/>
                <c:pt idx="0">
                  <c:v>0.34615384615384615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457-4575-B62B-821E28324C12}"/>
            </c:ext>
          </c:extLst>
        </c:ser>
        <c:ser>
          <c:idx val="6"/>
          <c:order val="6"/>
          <c:tx>
            <c:strRef>
              <c:f>Harmonogram_SO_RW!$Q$4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Harmonogram_SO_RW!$Q$5</c:f>
              <c:numCache>
                <c:formatCode>0.00%</c:formatCode>
                <c:ptCount val="1"/>
                <c:pt idx="0">
                  <c:v>0.10008271298593879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457-4575-B62B-821E28324C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520023107708692E-2"/>
          <c:y val="0.12803949610350054"/>
          <c:w val="0.392128931438534"/>
          <c:h val="0.792828606806442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45A-46EC-A340-635CFBBC57A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45A-46EC-A340-635CFBBC57A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45A-46EC-A340-635CFBBC57A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45A-46EC-A340-635CFBBC57A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45A-46EC-A340-635CFBBC57A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45A-46EC-A340-635CFBBC57A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645A-46EC-A340-635CFBBC57A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645A-46EC-A340-635CFBBC57A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645A-46EC-A340-635CFBBC57A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645A-46EC-A340-635CFBBC57A0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645A-46EC-A340-635CFBBC57A0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645A-46EC-A340-635CFBBC57A0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645A-46EC-A340-635CFBBC57A0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645A-46EC-A340-635CFBBC57A0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645A-46EC-A340-635CFBBC57A0}"/>
              </c:ext>
            </c:extLst>
          </c:dPt>
          <c:dLbls>
            <c:dLbl>
              <c:idx val="0"/>
              <c:layout>
                <c:manualLayout>
                  <c:x val="7.3309638960210505E-2"/>
                  <c:y val="1.40924248812498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45A-46EC-A340-635CFBBC57A0}"/>
                </c:ext>
              </c:extLst>
            </c:dLbl>
            <c:dLbl>
              <c:idx val="1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45A-46EC-A340-635CFBBC57A0}"/>
                </c:ext>
              </c:extLst>
            </c:dLbl>
            <c:dLbl>
              <c:idx val="2"/>
              <c:layout>
                <c:manualLayout>
                  <c:x val="3.1990038422070294E-2"/>
                  <c:y val="-3.0598900730055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45A-46EC-A340-635CFBBC57A0}"/>
                </c:ext>
              </c:extLst>
            </c:dLbl>
            <c:dLbl>
              <c:idx val="3"/>
              <c:layout>
                <c:manualLayout>
                  <c:x val="3.8912848361166305E-2"/>
                  <c:y val="-4.496873240953415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45A-46EC-A340-635CFBBC57A0}"/>
                </c:ext>
              </c:extLst>
            </c:dLbl>
            <c:dLbl>
              <c:idx val="4"/>
              <c:layout>
                <c:manualLayout>
                  <c:x val="3.8037443990749965E-2"/>
                  <c:y val="3.516610618337564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45A-46EC-A340-635CFBBC57A0}"/>
                </c:ext>
              </c:extLst>
            </c:dLbl>
            <c:dLbl>
              <c:idx val="5"/>
              <c:layout>
                <c:manualLayout>
                  <c:x val="3.754388465614536E-2"/>
                  <c:y val="1.60653954366373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45A-46EC-A340-635CFBBC57A0}"/>
                </c:ext>
              </c:extLst>
            </c:dLbl>
            <c:dLbl>
              <c:idx val="6"/>
              <c:layout>
                <c:manualLayout>
                  <c:x val="3.9285886045620812E-2"/>
                  <c:y val="2.201504990740580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45A-46EC-A340-635CFBBC57A0}"/>
                </c:ext>
              </c:extLst>
            </c:dLbl>
            <c:dLbl>
              <c:idx val="7"/>
              <c:layout>
                <c:manualLayout>
                  <c:x val="4.792578184074802E-2"/>
                  <c:y val="3.7968483103783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45A-46EC-A340-635CFBBC57A0}"/>
                </c:ext>
              </c:extLst>
            </c:dLbl>
            <c:dLbl>
              <c:idx val="8"/>
              <c:layout>
                <c:manualLayout>
                  <c:x val="7.9734342470380928E-3"/>
                  <c:y val="6.13811633493504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45A-46EC-A340-635CFBBC57A0}"/>
                </c:ext>
              </c:extLst>
            </c:dLbl>
            <c:dLbl>
              <c:idx val="9"/>
              <c:layout>
                <c:manualLayout>
                  <c:x val="-5.1365747862913577E-2"/>
                  <c:y val="-5.166582971729297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45A-46EC-A340-635CFBBC57A0}"/>
                </c:ext>
              </c:extLst>
            </c:dLbl>
            <c:dLbl>
              <c:idx val="10"/>
              <c:layout>
                <c:manualLayout>
                  <c:x val="-2.0440935410245848E-2"/>
                  <c:y val="4.261064632812479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645A-46EC-A340-635CFBBC57A0}"/>
                </c:ext>
              </c:extLst>
            </c:dLbl>
            <c:dLbl>
              <c:idx val="11"/>
              <c:layout>
                <c:manualLayout>
                  <c:x val="-2.7428451063424755E-2"/>
                  <c:y val="3.356241070460235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645A-46EC-A340-635CFBBC57A0}"/>
                </c:ext>
              </c:extLst>
            </c:dLbl>
            <c:dLbl>
              <c:idx val="12"/>
              <c:layout>
                <c:manualLayout>
                  <c:x val="-1.531523999534808E-2"/>
                  <c:y val="-2.76793165509186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45A-46EC-A340-635CFBBC57A0}"/>
                </c:ext>
              </c:extLst>
            </c:dLbl>
            <c:dLbl>
              <c:idx val="13"/>
              <c:layout>
                <c:manualLayout>
                  <c:x val="5.0917417679989061E-3"/>
                  <c:y val="-3.82957034033427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645A-46EC-A340-635CFBBC57A0}"/>
                </c:ext>
              </c:extLst>
            </c:dLbl>
            <c:dLbl>
              <c:idx val="14"/>
              <c:layout>
                <c:manualLayout>
                  <c:x val="1.9302817019742926E-2"/>
                  <c:y val="-2.28516830035863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645A-46EC-A340-635CFBBC57A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Jednostki_realizacja_SO_RW!$A$4:$A$21</c:f>
              <c:strCache>
                <c:ptCount val="15"/>
                <c:pt idx="0">
                  <c:v>PGWWP: RZGW, ZZ; WIOŚ/GIOŚ</c:v>
                </c:pt>
                <c:pt idx="1">
                  <c:v>gmina, przedsiębiorstwo wodociągowo-kanalizacyjne</c:v>
                </c:pt>
                <c:pt idx="2">
                  <c:v>Inspekcja Ochrony Środowiska</c:v>
                </c:pt>
                <c:pt idx="3">
                  <c:v>IMGW</c:v>
                </c:pt>
                <c:pt idx="4">
                  <c:v>Oddziały Terenowe KOWR, ZZ, właściciele urządzeń wodnych</c:v>
                </c:pt>
                <c:pt idx="5">
                  <c:v>województwo, powiat i gmina</c:v>
                </c:pt>
                <c:pt idx="6">
                  <c:v>organy właściwe w sprawach pozwoleń wodnoprawnych</c:v>
                </c:pt>
                <c:pt idx="7">
                  <c:v>PGWWP: RZGW</c:v>
                </c:pt>
                <c:pt idx="8">
                  <c:v>Minister właściwy ds. gospodarki wodnej</c:v>
                </c:pt>
                <c:pt idx="9">
                  <c:v>sprawujący zarząd i sprawujący nadzór nad obszarami chronionymi</c:v>
                </c:pt>
                <c:pt idx="10">
                  <c:v>właściciel wód obowiązany do utrzymania wód</c:v>
                </c:pt>
                <c:pt idx="11">
                  <c:v>właściciele nieruchomości, właściciele urządzeń melioracji wodnych, gminy, ZZ</c:v>
                </c:pt>
                <c:pt idx="12">
                  <c:v>PGWWP: ZZ; właściciel urządzenia wodnego</c:v>
                </c:pt>
                <c:pt idx="13">
                  <c:v>wojewódzki inspektor ochrony roślin i nasiennictwa</c:v>
                </c:pt>
                <c:pt idx="14">
                  <c:v>wojewódzkie ośrodki doradztwa rolniczego</c:v>
                </c:pt>
              </c:strCache>
            </c:strRef>
          </c:cat>
          <c:val>
            <c:numRef>
              <c:f>Jednostki_realizacja_SO_RW!$U$4:$U$21</c:f>
              <c:numCache>
                <c:formatCode>0.00%</c:formatCode>
                <c:ptCount val="15"/>
                <c:pt idx="0">
                  <c:v>1.106104055714871E-2</c:v>
                </c:pt>
                <c:pt idx="1">
                  <c:v>0.1446128635804998</c:v>
                </c:pt>
                <c:pt idx="2">
                  <c:v>6.7185579680458823E-2</c:v>
                </c:pt>
                <c:pt idx="3">
                  <c:v>1.3928717738631708E-2</c:v>
                </c:pt>
                <c:pt idx="4">
                  <c:v>8.1933633756657109E-4</c:v>
                </c:pt>
                <c:pt idx="5">
                  <c:v>2.0893076607947564E-2</c:v>
                </c:pt>
                <c:pt idx="6">
                  <c:v>1.3928717738631708E-2</c:v>
                </c:pt>
                <c:pt idx="7">
                  <c:v>3.3592789840229412E-2</c:v>
                </c:pt>
                <c:pt idx="8">
                  <c:v>9.4223678820155674E-3</c:v>
                </c:pt>
                <c:pt idx="9">
                  <c:v>0.50389184760344119</c:v>
                </c:pt>
                <c:pt idx="10">
                  <c:v>3.5641130684145844E-2</c:v>
                </c:pt>
                <c:pt idx="11">
                  <c:v>2.0483408439164277E-3</c:v>
                </c:pt>
                <c:pt idx="12">
                  <c:v>6.4317902498975829E-2</c:v>
                </c:pt>
                <c:pt idx="13">
                  <c:v>6.964358869315854E-3</c:v>
                </c:pt>
                <c:pt idx="14">
                  <c:v>7.1691929537074969E-2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645A-46EC-A340-635CFBBC5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560147666269046"/>
          <c:y val="3.0616506453794535E-2"/>
          <c:w val="0.41653323109782109"/>
          <c:h val="0.96908700821006677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7F1-4E4A-827E-E184818A366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7F1-4E4A-827E-E184818A366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7F1-4E4A-827E-E184818A3668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Wrocław_SO_Łaba!$C$58:$C$60</c:f>
              <c:strCache>
                <c:ptCount val="3"/>
                <c:pt idx="0">
                  <c:v>RWrC (presje skumulowane)</c:v>
                </c:pt>
                <c:pt idx="1">
                  <c:v>RWrP (presje fizykochemiczne i chemiczne)</c:v>
                </c:pt>
                <c:pt idx="2">
                  <c:v>RWrHM (presje hydromorfologiczne)</c:v>
                </c:pt>
              </c:strCache>
            </c:strRef>
          </c:cat>
          <c:val>
            <c:numRef>
              <c:f>Wrocław_SO_Łaba!$D$58:$D$60</c:f>
              <c:numCache>
                <c:formatCode>0%</c:formatCode>
                <c:ptCount val="3"/>
                <c:pt idx="0">
                  <c:v>0.45</c:v>
                </c:pt>
                <c:pt idx="1">
                  <c:v>0.43</c:v>
                </c:pt>
                <c:pt idx="2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F1-4E4A-827E-E184818A366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Harmonogram_SO_RWr!$K$12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Harmonogram_SO_RWr!$K$13</c:f>
              <c:numCache>
                <c:formatCode>0.00%</c:formatCode>
                <c:ptCount val="1"/>
                <c:pt idx="0">
                  <c:v>9.5238095238095233E-2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87-4FAB-992D-442A3FCF554F}"/>
            </c:ext>
          </c:extLst>
        </c:ser>
        <c:ser>
          <c:idx val="1"/>
          <c:order val="1"/>
          <c:tx>
            <c:strRef>
              <c:f>Harmonogram_SO_RWr!$L$12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Harmonogram_SO_RWr!$L$13</c:f>
            </c:numRef>
          </c:val>
          <c:extLst>
            <c:ext xmlns:c16="http://schemas.microsoft.com/office/drawing/2014/chart" uri="{C3380CC4-5D6E-409C-BE32-E72D297353CC}">
              <c16:uniqueId val="{00000001-DB87-4FAB-992D-442A3FCF554F}"/>
            </c:ext>
          </c:extLst>
        </c:ser>
        <c:ser>
          <c:idx val="2"/>
          <c:order val="2"/>
          <c:tx>
            <c:strRef>
              <c:f>Harmonogram_SO_RWr!$M$12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Harmonogram_SO_RWr!$M$13</c:f>
              <c:numCache>
                <c:formatCode>0.00%</c:formatCode>
                <c:ptCount val="1"/>
                <c:pt idx="0">
                  <c:v>0.14285714285714285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87-4FAB-992D-442A3FCF554F}"/>
            </c:ext>
          </c:extLst>
        </c:ser>
        <c:ser>
          <c:idx val="3"/>
          <c:order val="3"/>
          <c:tx>
            <c:strRef>
              <c:f>Harmonogram_SO_RWr!$N$12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Harmonogram_SO_RWr!$N$13</c:f>
              <c:numCache>
                <c:formatCode>0.00%</c:formatCode>
                <c:ptCount val="1"/>
                <c:pt idx="0">
                  <c:v>0.2857142857142857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87-4FAB-992D-442A3FCF554F}"/>
            </c:ext>
          </c:extLst>
        </c:ser>
        <c:ser>
          <c:idx val="4"/>
          <c:order val="4"/>
          <c:tx>
            <c:strRef>
              <c:f>Harmonogram_SO_RWr!$O$12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Harmonogram_SO_RWr!$O$13</c:f>
            </c:numRef>
          </c:val>
          <c:extLst>
            <c:ext xmlns:c16="http://schemas.microsoft.com/office/drawing/2014/chart" uri="{C3380CC4-5D6E-409C-BE32-E72D297353CC}">
              <c16:uniqueId val="{00000004-DB87-4FAB-992D-442A3FCF554F}"/>
            </c:ext>
          </c:extLst>
        </c:ser>
        <c:ser>
          <c:idx val="5"/>
          <c:order val="5"/>
          <c:tx>
            <c:strRef>
              <c:f>Harmonogram_SO_RWr!$P$12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Harmonogram_SO_RWr!$P$13</c:f>
              <c:numCache>
                <c:formatCode>0.00%</c:formatCode>
                <c:ptCount val="1"/>
                <c:pt idx="0">
                  <c:v>0.30952380952380953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87-4FAB-992D-442A3FCF554F}"/>
            </c:ext>
          </c:extLst>
        </c:ser>
        <c:ser>
          <c:idx val="6"/>
          <c:order val="6"/>
          <c:tx>
            <c:strRef>
              <c:f>Harmonogram_SO_RWr!$Q$12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Harmonogram_SO_RWr!$Q$13</c:f>
              <c:numCache>
                <c:formatCode>0.00%</c:formatCode>
                <c:ptCount val="1"/>
                <c:pt idx="0">
                  <c:v>0.16666666666666666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87-4FAB-992D-442A3FCF55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570170711017797E-2"/>
          <c:y val="0.19499229719360112"/>
          <c:w val="0.3438283467414332"/>
          <c:h val="0.6354742058494466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255-4CF7-9AB0-7C5D2F5BE3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255-4CF7-9AB0-7C5D2F5BE31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255-4CF7-9AB0-7C5D2F5BE31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255-4CF7-9AB0-7C5D2F5BE31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255-4CF7-9AB0-7C5D2F5BE31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255-4CF7-9AB0-7C5D2F5BE31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4255-4CF7-9AB0-7C5D2F5BE31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4255-4CF7-9AB0-7C5D2F5BE31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4255-4CF7-9AB0-7C5D2F5BE31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4255-4CF7-9AB0-7C5D2F5BE31B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4255-4CF7-9AB0-7C5D2F5BE31B}"/>
              </c:ext>
            </c:extLst>
          </c:dPt>
          <c:dLbls>
            <c:dLbl>
              <c:idx val="0"/>
              <c:layout>
                <c:manualLayout>
                  <c:x val="8.5888748082751866E-4"/>
                  <c:y val="-6.401940052835980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55-4CF7-9AB0-7C5D2F5BE31B}"/>
                </c:ext>
              </c:extLst>
            </c:dLbl>
            <c:dLbl>
              <c:idx val="1"/>
              <c:layout>
                <c:manualLayout>
                  <c:x val="2.0183380400472926E-2"/>
                  <c:y val="-4.34025316752286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55-4CF7-9AB0-7C5D2F5BE31B}"/>
                </c:ext>
              </c:extLst>
            </c:dLbl>
            <c:dLbl>
              <c:idx val="2"/>
              <c:layout>
                <c:manualLayout>
                  <c:x val="3.1990038422070294E-2"/>
                  <c:y val="-3.0598900730055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255-4CF7-9AB0-7C5D2F5BE31B}"/>
                </c:ext>
              </c:extLst>
            </c:dLbl>
            <c:dLbl>
              <c:idx val="3"/>
              <c:layout>
                <c:manualLayout>
                  <c:x val="3.8037443990749965E-2"/>
                  <c:y val="3.516610618337564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255-4CF7-9AB0-7C5D2F5BE31B}"/>
                </c:ext>
              </c:extLst>
            </c:dLbl>
            <c:dLbl>
              <c:idx val="4"/>
              <c:layout>
                <c:manualLayout>
                  <c:x val="3.754388465614536E-2"/>
                  <c:y val="1.60653954366373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255-4CF7-9AB0-7C5D2F5BE31B}"/>
                </c:ext>
              </c:extLst>
            </c:dLbl>
            <c:dLbl>
              <c:idx val="5"/>
              <c:layout>
                <c:manualLayout>
                  <c:x val="4.792578184074802E-2"/>
                  <c:y val="3.7968483103783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255-4CF7-9AB0-7C5D2F5BE31B}"/>
                </c:ext>
              </c:extLst>
            </c:dLbl>
            <c:dLbl>
              <c:idx val="6"/>
              <c:layout>
                <c:manualLayout>
                  <c:x val="7.9734342470380928E-3"/>
                  <c:y val="6.13811633493504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255-4CF7-9AB0-7C5D2F5BE31B}"/>
                </c:ext>
              </c:extLst>
            </c:dLbl>
            <c:dLbl>
              <c:idx val="7"/>
              <c:layout>
                <c:manualLayout>
                  <c:x val="-5.1365747862913577E-2"/>
                  <c:y val="-5.166582971729297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255-4CF7-9AB0-7C5D2F5BE31B}"/>
                </c:ext>
              </c:extLst>
            </c:dLbl>
            <c:dLbl>
              <c:idx val="8"/>
              <c:layout>
                <c:manualLayout>
                  <c:x val="-1.531523999534808E-2"/>
                  <c:y val="-2.76793165509186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255-4CF7-9AB0-7C5D2F5BE31B}"/>
                </c:ext>
              </c:extLst>
            </c:dLbl>
            <c:dLbl>
              <c:idx val="9"/>
              <c:layout>
                <c:manualLayout>
                  <c:x val="5.0917417679989061E-3"/>
                  <c:y val="-3.82957034033427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255-4CF7-9AB0-7C5D2F5BE31B}"/>
                </c:ext>
              </c:extLst>
            </c:dLbl>
            <c:dLbl>
              <c:idx val="10"/>
              <c:layout>
                <c:manualLayout>
                  <c:x val="1.9302817019742926E-2"/>
                  <c:y val="-2.28516830035863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255-4CF7-9AB0-7C5D2F5BE31B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Jednostki_realizacja_SO_RWr!$A$4:$A$21</c:f>
              <c:strCache>
                <c:ptCount val="11"/>
                <c:pt idx="0">
                  <c:v>PGWWP: RZGW, ZZ; WIOŚ/GIOŚ</c:v>
                </c:pt>
                <c:pt idx="1">
                  <c:v>gmina, przedsiębiorstwo wodociągowo-kanalizacyjne</c:v>
                </c:pt>
                <c:pt idx="2">
                  <c:v>Inspekcja Ochrony Środowiska</c:v>
                </c:pt>
                <c:pt idx="3">
                  <c:v>Oddziały Terenowe KOWR, ZZ, właściciele urządzeń wodnych</c:v>
                </c:pt>
                <c:pt idx="4">
                  <c:v>województwo, powiat i gmina</c:v>
                </c:pt>
                <c:pt idx="5">
                  <c:v>PGWWP: RZGW</c:v>
                </c:pt>
                <c:pt idx="6">
                  <c:v>Minister właściwy ds. gospodarki wodnej</c:v>
                </c:pt>
                <c:pt idx="7">
                  <c:v>sprawujący zarząd i sprawujący nadzór nad obszarami chronionymi</c:v>
                </c:pt>
                <c:pt idx="8">
                  <c:v>PGWWP: ZZ; właściciel urządzenia wodnego</c:v>
                </c:pt>
                <c:pt idx="9">
                  <c:v>wojewódzki inspektor ochrony roślin i nasiennictwa</c:v>
                </c:pt>
                <c:pt idx="10">
                  <c:v>wojewódzkie ośrodki doradztwa rolniczego</c:v>
                </c:pt>
              </c:strCache>
            </c:strRef>
          </c:cat>
          <c:val>
            <c:numRef>
              <c:f>Jednostki_realizacja_SO_RWr!$U$4:$U$21</c:f>
              <c:numCache>
                <c:formatCode>0.00%</c:formatCode>
                <c:ptCount val="11"/>
                <c:pt idx="0">
                  <c:v>6.25E-2</c:v>
                </c:pt>
                <c:pt idx="1">
                  <c:v>4.1666666666666664E-2</c:v>
                </c:pt>
                <c:pt idx="2">
                  <c:v>4.1666666666666664E-2</c:v>
                </c:pt>
                <c:pt idx="3">
                  <c:v>6.25E-2</c:v>
                </c:pt>
                <c:pt idx="4">
                  <c:v>0.1875</c:v>
                </c:pt>
                <c:pt idx="5">
                  <c:v>0.125</c:v>
                </c:pt>
                <c:pt idx="6">
                  <c:v>6.25E-2</c:v>
                </c:pt>
                <c:pt idx="7">
                  <c:v>0.27083333333333331</c:v>
                </c:pt>
                <c:pt idx="8">
                  <c:v>4.1666666666666664E-2</c:v>
                </c:pt>
                <c:pt idx="9">
                  <c:v>2.0833333333333332E-2</c:v>
                </c:pt>
                <c:pt idx="10">
                  <c:v>8.3333333333333329E-2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4255-4CF7-9AB0-7C5D2F5BE3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962655508947081"/>
          <c:y val="3.7810528535529554E-2"/>
          <c:w val="0.41388599203643334"/>
          <c:h val="0.9518858695970524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104-4044-9EBB-165BE891E83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104-4044-9EBB-165BE891E83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104-4044-9EBB-165BE891E83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104-4044-9EBB-165BE891E833}"/>
              </c:ext>
            </c:extLst>
          </c:dPt>
          <c:dLbls>
            <c:dLbl>
              <c:idx val="2"/>
              <c:layout>
                <c:manualLayout>
                  <c:x val="4.7318856584796239E-2"/>
                  <c:y val="0.154898404068412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104-4044-9EBB-165BE891E833}"/>
                </c:ext>
              </c:extLst>
            </c:dLbl>
            <c:dLbl>
              <c:idx val="3"/>
              <c:layout>
                <c:manualLayout>
                  <c:x val="3.6145173460027658E-2"/>
                  <c:y val="0.1105969302401978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104-4044-9EBB-165BE891E833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Wrocław_SO_Łaba!$C$71:$C$74</c:f>
              <c:strCache>
                <c:ptCount val="4"/>
                <c:pt idx="0">
                  <c:v>LWC (presje skumulowane)</c:v>
                </c:pt>
                <c:pt idx="1">
                  <c:v>LWP (presje fizykochemiczne i chemiczne)</c:v>
                </c:pt>
                <c:pt idx="2">
                  <c:v>LWH (presje hydrologiczne)</c:v>
                </c:pt>
                <c:pt idx="3">
                  <c:v>LWHM (presje hydromorfologiczne)</c:v>
                </c:pt>
              </c:strCache>
            </c:strRef>
          </c:cat>
          <c:val>
            <c:numRef>
              <c:f>Wrocław_SO_Łaba!$D$71:$D$74</c:f>
              <c:numCache>
                <c:formatCode>0%</c:formatCode>
                <c:ptCount val="4"/>
                <c:pt idx="0">
                  <c:v>0.27</c:v>
                </c:pt>
                <c:pt idx="1">
                  <c:v>0.65</c:v>
                </c:pt>
                <c:pt idx="2">
                  <c:v>0.02</c:v>
                </c:pt>
                <c:pt idx="3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104-4044-9EBB-165BE891E83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Harmonogram_SO_LW!$K$18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Harmonogram_SO_LW!$K$19</c:f>
            </c:numRef>
          </c:val>
          <c:extLst>
            <c:ext xmlns:c16="http://schemas.microsoft.com/office/drawing/2014/chart" uri="{C3380CC4-5D6E-409C-BE32-E72D297353CC}">
              <c16:uniqueId val="{00000000-042C-4C1A-8848-1873C314FBA7}"/>
            </c:ext>
          </c:extLst>
        </c:ser>
        <c:ser>
          <c:idx val="1"/>
          <c:order val="1"/>
          <c:tx>
            <c:strRef>
              <c:f>Harmonogram_SO_LW!$L$18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Harmonogram_SO_LW!$L$19</c:f>
              <c:numCache>
                <c:formatCode>0.00%</c:formatCode>
                <c:ptCount val="1"/>
                <c:pt idx="0">
                  <c:v>6.6037735849056603E-2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2C-4C1A-8848-1873C314FBA7}"/>
            </c:ext>
          </c:extLst>
        </c:ser>
        <c:ser>
          <c:idx val="2"/>
          <c:order val="2"/>
          <c:tx>
            <c:strRef>
              <c:f>Harmonogram_SO_LW!$M$18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Harmonogram_SO_LW!$M$19</c:f>
            </c:numRef>
          </c:val>
          <c:extLst>
            <c:ext xmlns:c16="http://schemas.microsoft.com/office/drawing/2014/chart" uri="{C3380CC4-5D6E-409C-BE32-E72D297353CC}">
              <c16:uniqueId val="{00000002-042C-4C1A-8848-1873C314FBA7}"/>
            </c:ext>
          </c:extLst>
        </c:ser>
        <c:ser>
          <c:idx val="3"/>
          <c:order val="3"/>
          <c:tx>
            <c:strRef>
              <c:f>Harmonogram_SO_LW!$N$18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Harmonogram_SO_LW!$N$19</c:f>
              <c:numCache>
                <c:formatCode>0.00%</c:formatCode>
                <c:ptCount val="1"/>
                <c:pt idx="0">
                  <c:v>0.37735849056603776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2C-4C1A-8848-1873C314FBA7}"/>
            </c:ext>
          </c:extLst>
        </c:ser>
        <c:ser>
          <c:idx val="4"/>
          <c:order val="4"/>
          <c:tx>
            <c:strRef>
              <c:f>Harmonogram_SO_LW!$O$18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Harmonogram_SO_LW!$O$19</c:f>
            </c:numRef>
          </c:val>
          <c:extLst>
            <c:ext xmlns:c16="http://schemas.microsoft.com/office/drawing/2014/chart" uri="{C3380CC4-5D6E-409C-BE32-E72D297353CC}">
              <c16:uniqueId val="{00000004-042C-4C1A-8848-1873C314FBA7}"/>
            </c:ext>
          </c:extLst>
        </c:ser>
        <c:ser>
          <c:idx val="5"/>
          <c:order val="5"/>
          <c:tx>
            <c:strRef>
              <c:f>Harmonogram_SO_LW!$P$18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Harmonogram_SO_LW!$P$19</c:f>
              <c:numCache>
                <c:formatCode>0.00%</c:formatCode>
                <c:ptCount val="1"/>
                <c:pt idx="0">
                  <c:v>0.12264150943396226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42C-4C1A-8848-1873C314FBA7}"/>
            </c:ext>
          </c:extLst>
        </c:ser>
        <c:ser>
          <c:idx val="6"/>
          <c:order val="6"/>
          <c:tx>
            <c:strRef>
              <c:f>Harmonogram_SO_LW!$Q$18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Harmonogram_SO_LW!$Q$19</c:f>
              <c:numCache>
                <c:formatCode>0.00%</c:formatCode>
                <c:ptCount val="1"/>
                <c:pt idx="0">
                  <c:v>0.43396226415094341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42C-4C1A-8848-1873C314FB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520023107708692E-2"/>
          <c:y val="0.12803949610350054"/>
          <c:w val="0.35987217062300947"/>
          <c:h val="0.6665925122648803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840-43ED-9013-98333942E7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840-43ED-9013-98333942E7A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840-43ED-9013-98333942E7A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840-43ED-9013-98333942E7A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840-43ED-9013-98333942E7A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F840-43ED-9013-98333942E7A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F840-43ED-9013-98333942E7A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F840-43ED-9013-98333942E7A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F840-43ED-9013-98333942E7A7}"/>
              </c:ext>
            </c:extLst>
          </c:dPt>
          <c:dLbls>
            <c:dLbl>
              <c:idx val="0"/>
              <c:layout>
                <c:manualLayout>
                  <c:x val="7.3309638960210505E-2"/>
                  <c:y val="1.40924248812498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40-43ED-9013-98333942E7A7}"/>
                </c:ext>
              </c:extLst>
            </c:dLbl>
            <c:dLbl>
              <c:idx val="1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40-43ED-9013-98333942E7A7}"/>
                </c:ext>
              </c:extLst>
            </c:dLbl>
            <c:dLbl>
              <c:idx val="2"/>
              <c:layout>
                <c:manualLayout>
                  <c:x val="3.1990038422070294E-2"/>
                  <c:y val="-3.0598900730055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840-43ED-9013-98333942E7A7}"/>
                </c:ext>
              </c:extLst>
            </c:dLbl>
            <c:dLbl>
              <c:idx val="3"/>
              <c:layout>
                <c:manualLayout>
                  <c:x val="3.0203364093297665E-2"/>
                  <c:y val="2.783747281798696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840-43ED-9013-98333942E7A7}"/>
                </c:ext>
              </c:extLst>
            </c:dLbl>
            <c:dLbl>
              <c:idx val="4"/>
              <c:layout>
                <c:manualLayout>
                  <c:x val="3.754388465614536E-2"/>
                  <c:y val="1.60653954366373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840-43ED-9013-98333942E7A7}"/>
                </c:ext>
              </c:extLst>
            </c:dLbl>
            <c:dLbl>
              <c:idx val="5"/>
              <c:layout>
                <c:manualLayout>
                  <c:x val="-6.1227840534394283E-3"/>
                  <c:y val="9.3439250910603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385499184965259E-2"/>
                      <c:h val="6.40169797897890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F840-43ED-9013-98333942E7A7}"/>
                </c:ext>
              </c:extLst>
            </c:dLbl>
            <c:dLbl>
              <c:idx val="6"/>
              <c:layout>
                <c:manualLayout>
                  <c:x val="-3.2869892879852924E-3"/>
                  <c:y val="-7.305967222634257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840-43ED-9013-98333942E7A7}"/>
                </c:ext>
              </c:extLst>
            </c:dLbl>
            <c:dLbl>
              <c:idx val="7"/>
              <c:layout>
                <c:manualLayout>
                  <c:x val="5.0917417679989061E-3"/>
                  <c:y val="-3.82957034033427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840-43ED-9013-98333942E7A7}"/>
                </c:ext>
              </c:extLst>
            </c:dLbl>
            <c:dLbl>
              <c:idx val="8"/>
              <c:layout>
                <c:manualLayout>
                  <c:x val="1.9302817019742926E-2"/>
                  <c:y val="-2.28516830035863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840-43ED-9013-98333942E7A7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Jednostki_realizacja_SO_LW!$A$4:$A$21</c:f>
              <c:strCache>
                <c:ptCount val="9"/>
                <c:pt idx="0">
                  <c:v>PGWWP: RZGW, ZZ; WIOŚ/GIOŚ</c:v>
                </c:pt>
                <c:pt idx="1">
                  <c:v>gmina, przedsiębiorstwo wodociągowo-kanalizacyjne</c:v>
                </c:pt>
                <c:pt idx="2">
                  <c:v>Inspekcja Ochrony Środowiska</c:v>
                </c:pt>
                <c:pt idx="3">
                  <c:v>IMGW</c:v>
                </c:pt>
                <c:pt idx="4">
                  <c:v>województwo, powiat i gmina</c:v>
                </c:pt>
                <c:pt idx="5">
                  <c:v>sprawujący zarząd i sprawujący nadzór nad obszarami chronionymi</c:v>
                </c:pt>
                <c:pt idx="6">
                  <c:v>właściciel wód obowiązany do utrzymania wód</c:v>
                </c:pt>
                <c:pt idx="7">
                  <c:v>wojewódzki inspektor ochrony roślin i nasiennictwa</c:v>
                </c:pt>
                <c:pt idx="8">
                  <c:v>wojewódzkie ośrodki doradztwa rolniczego</c:v>
                </c:pt>
              </c:strCache>
            </c:strRef>
          </c:cat>
          <c:val>
            <c:numRef>
              <c:f>Jednostki_realizacja_SO_LW!$U$4:$U$21</c:f>
              <c:numCache>
                <c:formatCode>0.00%</c:formatCode>
                <c:ptCount val="9"/>
                <c:pt idx="0">
                  <c:v>0.15094339622641509</c:v>
                </c:pt>
                <c:pt idx="1">
                  <c:v>0.13207547169811321</c:v>
                </c:pt>
                <c:pt idx="2">
                  <c:v>0.11320754716981132</c:v>
                </c:pt>
                <c:pt idx="3">
                  <c:v>1.8867924528301886E-2</c:v>
                </c:pt>
                <c:pt idx="4">
                  <c:v>0.15094339622641509</c:v>
                </c:pt>
                <c:pt idx="5">
                  <c:v>0.16981132075471697</c:v>
                </c:pt>
                <c:pt idx="6">
                  <c:v>6.6037735849056603E-2</c:v>
                </c:pt>
                <c:pt idx="7">
                  <c:v>8.4905660377358486E-2</c:v>
                </c:pt>
                <c:pt idx="8">
                  <c:v>0.11320754716981132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F840-43ED-9013-98333942E7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560147666269046"/>
          <c:y val="4.8969291840591685E-2"/>
          <c:w val="0.41791099230662582"/>
          <c:h val="0.9109701550296059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Harmonogram_Laba!$B$11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Harmonogram_Laba!$B$12</c:f>
              <c:numCache>
                <c:formatCode>0.00%</c:formatCode>
                <c:ptCount val="1"/>
                <c:pt idx="0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1F-4F94-98AA-858263BC16C3}"/>
            </c:ext>
          </c:extLst>
        </c:ser>
        <c:ser>
          <c:idx val="1"/>
          <c:order val="1"/>
          <c:tx>
            <c:strRef>
              <c:f>Harmonogram_Laba!$C$11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Harmonogram_Laba!$C$12</c:f>
              <c:numCache>
                <c:formatCode>0.00%</c:formatCode>
                <c:ptCount val="1"/>
                <c:pt idx="0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1F-4F94-98AA-858263BC16C3}"/>
            </c:ext>
          </c:extLst>
        </c:ser>
        <c:ser>
          <c:idx val="2"/>
          <c:order val="2"/>
          <c:tx>
            <c:strRef>
              <c:f>Harmonogram_Laba!$D$11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Harmonogram_Laba!$D$12</c:f>
              <c:numCache>
                <c:formatCode>0.00%</c:formatCode>
                <c:ptCount val="1"/>
                <c:pt idx="0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1F-4F94-98AA-858263BC16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06524696796459"/>
          <c:y val="0.12146138685862722"/>
          <c:w val="0.30253807032616931"/>
          <c:h val="0.7604965425756370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157-41F0-906C-A9875BD0FD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157-41F0-906C-A9875BD0FD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157-41F0-906C-A9875BD0FD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157-41F0-906C-A9875BD0FDD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157-41F0-906C-A9875BD0FDD4}"/>
              </c:ext>
            </c:extLst>
          </c:dPt>
          <c:dLbls>
            <c:dLbl>
              <c:idx val="0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57-41F0-906C-A9875BD0FDD4}"/>
                </c:ext>
              </c:extLst>
            </c:dLbl>
            <c:dLbl>
              <c:idx val="1"/>
              <c:layout>
                <c:manualLayout>
                  <c:x val="3.1990038422070294E-2"/>
                  <c:y val="-3.0598900730055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57-41F0-906C-A9875BD0FDD4}"/>
                </c:ext>
              </c:extLst>
            </c:dLbl>
            <c:dLbl>
              <c:idx val="2"/>
              <c:layout>
                <c:manualLayout>
                  <c:x val="4.792578184074802E-2"/>
                  <c:y val="3.7968483103783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157-41F0-906C-A9875BD0FDD4}"/>
                </c:ext>
              </c:extLst>
            </c:dLbl>
            <c:dLbl>
              <c:idx val="3"/>
              <c:layout>
                <c:manualLayout>
                  <c:x val="-5.1365747862913577E-2"/>
                  <c:y val="-5.166582971729297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157-41F0-906C-A9875BD0FDD4}"/>
                </c:ext>
              </c:extLst>
            </c:dLbl>
            <c:dLbl>
              <c:idx val="4"/>
              <c:layout>
                <c:manualLayout>
                  <c:x val="1.9302817019742926E-2"/>
                  <c:y val="-2.28516830035863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157-41F0-906C-A9875BD0FDD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Jednostki_realizacja_Laba!$A$5:$A$11</c:f>
              <c:strCache>
                <c:ptCount val="5"/>
                <c:pt idx="0">
                  <c:v>gmina, przedsiębiorstwo wodociągowo-kanalizacyjne</c:v>
                </c:pt>
                <c:pt idx="1">
                  <c:v>Inspekcja Ochrony Środowiska</c:v>
                </c:pt>
                <c:pt idx="2">
                  <c:v>PGWWP: RZGW</c:v>
                </c:pt>
                <c:pt idx="3">
                  <c:v>sprawujący zarząd i sprawujący nadzór nad obszarami chronionymi</c:v>
                </c:pt>
                <c:pt idx="4">
                  <c:v>wojewódzkie ośrodki doradztwa rolniczego</c:v>
                </c:pt>
              </c:strCache>
            </c:strRef>
          </c:cat>
          <c:val>
            <c:numRef>
              <c:f>Jednostki_realizacja_Laba!$E$5:$E$11</c:f>
              <c:numCache>
                <c:formatCode>0.00%</c:formatCode>
                <c:ptCount val="5"/>
                <c:pt idx="0">
                  <c:v>0.12</c:v>
                </c:pt>
                <c:pt idx="1">
                  <c:v>0.04</c:v>
                </c:pt>
                <c:pt idx="2">
                  <c:v>0.04</c:v>
                </c:pt>
                <c:pt idx="3">
                  <c:v>0.76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157-41F0-906C-A9875BD0F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560152246604745"/>
          <c:y val="0.16549981615179879"/>
          <c:w val="0.3984851300370264"/>
          <c:h val="0.78317549156621957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514-4418-BA9D-53672EF0669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514-4418-BA9D-53672EF066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514-4418-BA9D-53672EF06690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Wrocław_SO_Łaba!$C$81:$C$83</c:f>
              <c:strCache>
                <c:ptCount val="3"/>
                <c:pt idx="0">
                  <c:v>RWC (presje skumulowane)</c:v>
                </c:pt>
                <c:pt idx="1">
                  <c:v>RWP (presje fizykochemiczne i chemiczne)</c:v>
                </c:pt>
                <c:pt idx="2">
                  <c:v>RWH (presje hydrologiczne)</c:v>
                </c:pt>
              </c:strCache>
            </c:strRef>
          </c:cat>
          <c:val>
            <c:numRef>
              <c:f>Wrocław_SO_Łaba!$D$81:$D$83</c:f>
              <c:numCache>
                <c:formatCode>0%</c:formatCode>
                <c:ptCount val="3"/>
                <c:pt idx="0">
                  <c:v>0.56000000000000005</c:v>
                </c:pt>
                <c:pt idx="1">
                  <c:v>0.2</c:v>
                </c:pt>
                <c:pt idx="2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514-4418-BA9D-53672EF0669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ayout>
        <c:manualLayout>
          <c:xMode val="edge"/>
          <c:yMode val="edge"/>
          <c:x val="0.60933601471112409"/>
          <c:y val="0.2037012016682945"/>
          <c:w val="0.37523188652344386"/>
          <c:h val="0.5925975966634110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58484848484849"/>
          <c:y val="0.11289682539682543"/>
          <c:w val="0.48626262626262629"/>
          <c:h val="0.7641269841269841"/>
        </c:manualLayout>
      </c:layout>
      <c:doughnutChart>
        <c:varyColors val="1"/>
        <c:ser>
          <c:idx val="0"/>
          <c:order val="0"/>
          <c:spPr>
            <a:effectLst>
              <a:outerShdw blurRad="50800" dist="50800" dir="1800000" algn="ctr" rotWithShape="0">
                <a:srgbClr val="000000">
                  <a:alpha val="43137"/>
                </a:srgbClr>
              </a:outerShdw>
            </a:effectLst>
          </c:spPr>
          <c:dPt>
            <c:idx val="0"/>
            <c:bubble3D val="0"/>
            <c:spPr>
              <a:solidFill>
                <a:srgbClr val="FF3300"/>
              </a:solidFill>
              <a:effectLst>
                <a:outerShdw blurRad="50800" dist="50800" dir="1800000" algn="ctr" rotWithShape="0">
                  <a:srgbClr val="000000">
                    <a:alpha val="43137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81B-4073-91AC-576EDA6C7550}"/>
              </c:ext>
            </c:extLst>
          </c:dPt>
          <c:dPt>
            <c:idx val="1"/>
            <c:bubble3D val="0"/>
            <c:spPr>
              <a:solidFill>
                <a:srgbClr val="339933"/>
              </a:solidFill>
              <a:effectLst>
                <a:outerShdw blurRad="50800" dist="50800" dir="1800000" algn="ctr" rotWithShape="0">
                  <a:srgbClr val="000000">
                    <a:alpha val="43137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81B-4073-91AC-576EDA6C7550}"/>
              </c:ext>
            </c:extLst>
          </c:dPt>
          <c:dLbls>
            <c:spPr>
              <a:solidFill>
                <a:schemeClr val="tx1"/>
              </a:solidFill>
              <a:ln>
                <a:noFill/>
              </a:ln>
              <a:effectLst>
                <a:outerShdw blurRad="50800" dist="50800" dir="1440000" algn="ctr" rotWithShape="0">
                  <a:srgbClr val="000000">
                    <a:alpha val="43137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Wroclaw!$C$97:$C$98</c:f>
              <c:strCache>
                <c:ptCount val="2"/>
                <c:pt idx="0">
                  <c:v>słaby stan chemiczny</c:v>
                </c:pt>
                <c:pt idx="1">
                  <c:v>dobry stan chemiczny</c:v>
                </c:pt>
              </c:strCache>
            </c:strRef>
          </c:cat>
          <c:val>
            <c:numRef>
              <c:f>Wroclaw!$D$97:$D$98</c:f>
              <c:numCache>
                <c:formatCode>0.0%</c:formatCode>
                <c:ptCount val="2"/>
                <c:pt idx="0">
                  <c:v>0.10956154190780046</c:v>
                </c:pt>
                <c:pt idx="1">
                  <c:v>0.89043845809219957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1B-4073-91AC-576EDA6C7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2698585858585876"/>
          <c:y val="0.33831230158730158"/>
          <c:w val="0.36660000000000004"/>
          <c:h val="0.32841507936507935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3300"/>
              </a:solidFill>
              <a:effectLst>
                <a:outerShdw blurRad="50800" dist="50800" dir="1800000" algn="ctr" rotWithShape="0">
                  <a:srgbClr val="000000">
                    <a:alpha val="43137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B7E-46AA-8C02-C643BEE927C2}"/>
              </c:ext>
            </c:extLst>
          </c:dPt>
          <c:dPt>
            <c:idx val="1"/>
            <c:bubble3D val="0"/>
            <c:spPr>
              <a:solidFill>
                <a:srgbClr val="339933"/>
              </a:solidFill>
              <a:effectLst>
                <a:outerShdw blurRad="50800" dist="50800" dir="1800000" algn="ctr" rotWithShape="0">
                  <a:srgbClr val="000000">
                    <a:alpha val="43137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B7E-46AA-8C02-C643BEE927C2}"/>
              </c:ext>
            </c:extLst>
          </c:dPt>
          <c:dLbls>
            <c:spPr>
              <a:solidFill>
                <a:schemeClr val="tx1"/>
              </a:solidFill>
              <a:ln>
                <a:noFill/>
              </a:ln>
              <a:effectLst>
                <a:outerShdw blurRad="50800" dist="50800" dir="1440000" algn="ctr" rotWithShape="0">
                  <a:srgbClr val="000000">
                    <a:alpha val="43137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Wroclaw!$C$117:$C$118</c:f>
              <c:strCache>
                <c:ptCount val="2"/>
                <c:pt idx="0">
                  <c:v>słaby stan ilościowy</c:v>
                </c:pt>
                <c:pt idx="1">
                  <c:v>dobry stan ilościowy</c:v>
                </c:pt>
              </c:strCache>
            </c:strRef>
          </c:cat>
          <c:val>
            <c:numRef>
              <c:f>Wroclaw!$D$117:$D$118</c:f>
              <c:numCache>
                <c:formatCode>0.0%</c:formatCode>
                <c:ptCount val="2"/>
                <c:pt idx="0">
                  <c:v>0.12084429906455424</c:v>
                </c:pt>
                <c:pt idx="1">
                  <c:v>0.87915570093544582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7E-46AA-8C02-C643BEE927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7071767676767682"/>
          <c:y val="0.30807420634920635"/>
          <c:w val="0.35551969696969699"/>
          <c:h val="0.38889126984126982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spPr>
    <a:effectLst>
      <a:glow>
        <a:schemeClr val="accent1"/>
      </a:glow>
    </a:effectLst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73842592592599E-2"/>
          <c:y val="5.2948412698412689E-2"/>
          <c:w val="0.53653136531365309"/>
          <c:h val="0.87484957882069792"/>
        </c:manualLayout>
      </c:layout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-6.3449574338263176E-2"/>
                  <c:y val="-0.1541289682539681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1D-4812-9999-0A2BC2AA008C}"/>
                </c:ext>
              </c:extLst>
            </c:dLbl>
            <c:dLbl>
              <c:idx val="2"/>
              <c:layout>
                <c:manualLayout>
                  <c:x val="-4.5321788650957429E-2"/>
                  <c:y val="-0.2369190476190476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1D-4812-9999-0A2BC2AA008C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Wroclaw!$B$3:$B$7</c:f>
              <c:strCache>
                <c:ptCount val="5"/>
                <c:pt idx="0">
                  <c:v>gospodarka komunalna</c:v>
                </c:pt>
                <c:pt idx="1">
                  <c:v>przemysł</c:v>
                </c:pt>
                <c:pt idx="2">
                  <c:v>rolnictwo</c:v>
                </c:pt>
                <c:pt idx="3">
                  <c:v>leśnictwo</c:v>
                </c:pt>
                <c:pt idx="4">
                  <c:v>inne</c:v>
                </c:pt>
              </c:strCache>
            </c:strRef>
          </c:cat>
          <c:val>
            <c:numRef>
              <c:f>Wroclaw!$C$3:$C$7</c:f>
              <c:numCache>
                <c:formatCode>0%</c:formatCode>
                <c:ptCount val="5"/>
                <c:pt idx="0">
                  <c:v>0.16842105263157894</c:v>
                </c:pt>
                <c:pt idx="1">
                  <c:v>6.3157894736842107E-2</c:v>
                </c:pt>
                <c:pt idx="2">
                  <c:v>0.33684210526315789</c:v>
                </c:pt>
                <c:pt idx="3">
                  <c:v>0.2</c:v>
                </c:pt>
                <c:pt idx="4">
                  <c:v>0.23157894736842105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1D-4812-9999-0A2BC2AA008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594844108144611"/>
          <c:y val="0.10023929076293066"/>
          <c:w val="0.20089041680849393"/>
          <c:h val="0.82130198014071032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937786622825998E-2"/>
          <c:y val="5.8124174372523117E-2"/>
          <c:w val="0.49010989010989009"/>
          <c:h val="0.8837516512549538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7F9-4E09-B8F7-3481FBEABF4F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27F9-4E09-B8F7-3481FBEABF4F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27F9-4E09-B8F7-3481FBEABF4F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7-27F9-4E09-B8F7-3481FBEABF4F}"/>
              </c:ext>
            </c:extLst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27F9-4E09-B8F7-3481FBEABF4F}"/>
              </c:ext>
            </c:extLst>
          </c:dPt>
          <c:dLbls>
            <c:dLbl>
              <c:idx val="1"/>
              <c:layout>
                <c:manualLayout>
                  <c:x val="-0.10817366123677867"/>
                  <c:y val="-0.1009110780470761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F9-4E09-B8F7-3481FBEABF4F}"/>
                </c:ext>
              </c:extLst>
            </c:dLbl>
            <c:dLbl>
              <c:idx val="3"/>
              <c:layout>
                <c:manualLayout>
                  <c:x val="8.004197683148831E-2"/>
                  <c:y val="0.1278220551545139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7F9-4E09-B8F7-3481FBEABF4F}"/>
                </c:ext>
              </c:extLst>
            </c:dLbl>
            <c:dLbl>
              <c:idx val="4"/>
              <c:layout>
                <c:manualLayout>
                  <c:x val="3.2272673124016833E-2"/>
                  <c:y val="0.1359586507421997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7F9-4E09-B8F7-3481FBEABF4F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Wroclaw!$B$23:$B$28</c:f>
              <c:strCache>
                <c:ptCount val="6"/>
                <c:pt idx="0">
                  <c:v>organizacyjno-prawne</c:v>
                </c:pt>
                <c:pt idx="1">
                  <c:v>administracyjne</c:v>
                </c:pt>
                <c:pt idx="2">
                  <c:v>edukacyjne</c:v>
                </c:pt>
                <c:pt idx="3">
                  <c:v>naukowo badawcze</c:v>
                </c:pt>
                <c:pt idx="4">
                  <c:v>monitoring środowiska</c:v>
                </c:pt>
                <c:pt idx="5">
                  <c:v>pozostałe</c:v>
                </c:pt>
              </c:strCache>
            </c:strRef>
          </c:cat>
          <c:val>
            <c:numRef>
              <c:f>Wroclaw!$C$23:$C$28</c:f>
              <c:numCache>
                <c:formatCode>0%</c:formatCode>
                <c:ptCount val="6"/>
                <c:pt idx="0">
                  <c:v>0.29473684210526313</c:v>
                </c:pt>
                <c:pt idx="1">
                  <c:v>0.28421052631578947</c:v>
                </c:pt>
                <c:pt idx="2">
                  <c:v>9.4736842105263161E-2</c:v>
                </c:pt>
                <c:pt idx="3">
                  <c:v>4.2105263157894736E-2</c:v>
                </c:pt>
                <c:pt idx="4">
                  <c:v>1.0526315789473684E-2</c:v>
                </c:pt>
                <c:pt idx="5">
                  <c:v>0.27368421052631581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7F9-4E09-B8F7-3481FBEABF4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741180804145201"/>
          <c:y val="0.21317870719530677"/>
          <c:w val="0.33751602356780441"/>
          <c:h val="0.58441503910681813"/>
        </c:manualLayout>
      </c:layout>
      <c:overlay val="0"/>
      <c:txPr>
        <a:bodyPr/>
        <a:lstStyle/>
        <a:p>
          <a:pPr rtl="0"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Wroclaw!$B$37:$B$39</c:f>
              <c:strCache>
                <c:ptCount val="3"/>
                <c:pt idx="0">
                  <c:v>Presje ilościowe</c:v>
                </c:pt>
                <c:pt idx="1">
                  <c:v>Presje chemiczne</c:v>
                </c:pt>
                <c:pt idx="2">
                  <c:v>Presje chemiczne A (rolnictwo i gospodarka komunalna)</c:v>
                </c:pt>
              </c:strCache>
            </c:strRef>
          </c:cat>
          <c:val>
            <c:numRef>
              <c:f>Wroclaw!$C$37:$C$39</c:f>
              <c:numCache>
                <c:formatCode>0%</c:formatCode>
                <c:ptCount val="3"/>
                <c:pt idx="0">
                  <c:v>0.72631578947368425</c:v>
                </c:pt>
                <c:pt idx="1">
                  <c:v>0.14736842105263157</c:v>
                </c:pt>
                <c:pt idx="2">
                  <c:v>0.12631578947368421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68-42CC-AC9E-11CFAFD8B2C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07210144927536"/>
          <c:y val="0.23697991452991454"/>
          <c:w val="0.37016666666666664"/>
          <c:h val="0.53689444444444434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2"/>
          <c:order val="0"/>
          <c:tx>
            <c:strRef>
              <c:f>'[Wykresy do prezentacji.xlsx]Wroclaw'!$B$77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5481C76C-DF00-4FA8-B004-744C57DA8D9A}" type="VALUE">
                      <a:rPr lang="en-US" b="1"/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74D-4020-9E58-8C39FF1E9738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latin typeface="Roboto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'[Wykresy do prezentacji.xlsx]Wroclaw'!$C$77</c:f>
              <c:numCache>
                <c:formatCode>0%</c:formatCode>
                <c:ptCount val="1"/>
                <c:pt idx="0">
                  <c:v>0.71578947368421053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4D-4020-9E58-8C39FF1E9738}"/>
            </c:ext>
          </c:extLst>
        </c:ser>
        <c:ser>
          <c:idx val="1"/>
          <c:order val="1"/>
          <c:tx>
            <c:strRef>
              <c:f>'[Wykresy do prezentacji.xlsx]Wroclaw'!$B$76</c:f>
              <c:strCache>
                <c:ptCount val="1"/>
                <c:pt idx="0">
                  <c:v>działania planowane do wdrożenia do 2024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FBF02B5-4B49-4053-A78D-9EF2475B41D9}" type="VALUE">
                      <a:rPr lang="en-US" b="1"/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74D-4020-9E58-8C39FF1E9738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latin typeface="Roboto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'[Wykresy do prezentacji.xlsx]Wroclaw'!$C$76</c:f>
              <c:numCache>
                <c:formatCode>0%</c:formatCode>
                <c:ptCount val="1"/>
                <c:pt idx="0">
                  <c:v>0.12631578947368421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4D-4020-9E58-8C39FF1E9738}"/>
            </c:ext>
          </c:extLst>
        </c:ser>
        <c:ser>
          <c:idx val="0"/>
          <c:order val="2"/>
          <c:tx>
            <c:strRef>
              <c:f>'[Wykresy do prezentacji.xlsx]Wroclaw'!$B$75</c:f>
              <c:strCache>
                <c:ptCount val="1"/>
                <c:pt idx="0">
                  <c:v>działania ciągłe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D50845E4-272C-4B18-93B2-0ED157953680}" type="VALUE">
                      <a:rPr lang="en-US" b="1"/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74D-4020-9E58-8C39FF1E9738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latin typeface="Roboto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'[Wykresy do prezentacji.xlsx]Wroclaw'!$C$75</c:f>
              <c:numCache>
                <c:formatCode>0%</c:formatCode>
                <c:ptCount val="1"/>
                <c:pt idx="0">
                  <c:v>0.15789473684210525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4D-4020-9E58-8C39FF1E973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36533216"/>
        <c:axId val="336532824"/>
      </c:barChart>
      <c:catAx>
        <c:axId val="336533216"/>
        <c:scaling>
          <c:orientation val="minMax"/>
        </c:scaling>
        <c:delete val="1"/>
        <c:axPos val="l"/>
        <c:majorTickMark val="out"/>
        <c:minorTickMark val="none"/>
        <c:tickLblPos val="nextTo"/>
        <c:crossAx val="336532824"/>
        <c:crosses val="autoZero"/>
        <c:auto val="1"/>
        <c:lblAlgn val="ctr"/>
        <c:lblOffset val="100"/>
        <c:noMultiLvlLbl val="0"/>
      </c:catAx>
      <c:valAx>
        <c:axId val="33653282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Roboto" panose="02000000000000000000"/>
              </a:defRPr>
            </a:pPr>
            <a:endParaRPr lang="pl-PL"/>
          </a:p>
        </c:txPr>
        <c:crossAx val="3365332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397222222222219"/>
          <c:y val="0.10895168468795509"/>
          <c:w val="0.31380555555555556"/>
          <c:h val="0.6234412365121027"/>
        </c:manualLayout>
      </c:layout>
      <c:overlay val="0"/>
      <c:txPr>
        <a:bodyPr/>
        <a:lstStyle/>
        <a:p>
          <a:pPr>
            <a:defRPr>
              <a:latin typeface="Roboto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23577111458899E-2"/>
          <c:y val="3.982323063069889E-2"/>
          <c:w val="0.56456955380577423"/>
          <c:h val="0.83309419655876349"/>
        </c:manualLayout>
      </c:layout>
      <c:barChart>
        <c:barDir val="bar"/>
        <c:grouping val="clustered"/>
        <c:varyColors val="0"/>
        <c:ser>
          <c:idx val="7"/>
          <c:order val="0"/>
          <c:tx>
            <c:strRef>
              <c:f>'[Wykresy do prezentacji.xlsx]Wroclaw'!$B$58</c:f>
              <c:strCache>
                <c:ptCount val="1"/>
                <c:pt idx="0">
                  <c:v>organ zarządzajacy siecią urządzeń melioracji wodnych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fld id="{E6218610-832F-42F6-B7D2-D83F6D8C1D28}" type="VALUE">
                      <a:rPr lang="en-US" b="1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[WARTOŚĆ]</a:t>
                    </a:fld>
                    <a:endParaRPr lang="pl-PL"/>
                  </a:p>
                </c:rich>
              </c:tx>
              <c:spPr>
                <a:solidFill>
                  <a:schemeClr val="tx1"/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666-4C21-9227-B60F84BD161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'[Wykresy do prezentacji.xlsx]Wroclaw'!$C$58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66-4C21-9227-B60F84BD161A}"/>
            </c:ext>
          </c:extLst>
        </c:ser>
        <c:ser>
          <c:idx val="8"/>
          <c:order val="1"/>
          <c:tx>
            <c:strRef>
              <c:f>'[Wykresy do prezentacji.xlsx]Wroclaw'!$B$59</c:f>
              <c:strCache>
                <c:ptCount val="1"/>
                <c:pt idx="0">
                  <c:v>podmiot prowadzący działalność gospodarczą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fld id="{B965CA15-5C40-4634-ACFA-4855C75C1F90}" type="VALUE">
                      <a:rPr lang="en-US" b="1"/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[WARTOŚĆ]</a:t>
                    </a:fld>
                    <a:endParaRPr lang="pl-PL"/>
                  </a:p>
                </c:rich>
              </c:tx>
              <c:spPr>
                <a:solidFill>
                  <a:schemeClr val="tx1"/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666-4C21-9227-B60F84BD161A}"/>
                </c:ext>
              </c:extLst>
            </c:dLbl>
            <c:spPr>
              <a:solidFill>
                <a:schemeClr val="tx1"/>
              </a:solidFill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'[Wykresy do prezentacji.xlsx]Wroclaw'!$C$59</c:f>
              <c:numCache>
                <c:formatCode>0%</c:formatCode>
                <c:ptCount val="1"/>
                <c:pt idx="0">
                  <c:v>5.2631578947368418E-2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66-4C21-9227-B60F84BD161A}"/>
            </c:ext>
          </c:extLst>
        </c:ser>
        <c:ser>
          <c:idx val="9"/>
          <c:order val="2"/>
          <c:tx>
            <c:strRef>
              <c:f>'[Wykresy do prezentacji.xlsx]Wroclaw'!$B$60</c:f>
              <c:strCache>
                <c:ptCount val="1"/>
                <c:pt idx="0">
                  <c:v>podmiot prowadzący działalność rolniczą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fld id="{3C6D2907-E6B1-4F1C-BB19-ABB84297BEAF}" type="VALUE">
                      <a:rPr lang="en-US" b="1"/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[WARTOŚĆ]</a:t>
                    </a:fld>
                    <a:endParaRPr lang="pl-PL"/>
                  </a:p>
                </c:rich>
              </c:tx>
              <c:spPr>
                <a:solidFill>
                  <a:schemeClr val="tx1"/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666-4C21-9227-B60F84BD161A}"/>
                </c:ext>
              </c:extLst>
            </c:dLbl>
            <c:spPr>
              <a:solidFill>
                <a:schemeClr val="tx1"/>
              </a:solidFill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'[Wykresy do prezentacji.xlsx]Wroclaw'!$C$60</c:f>
              <c:numCache>
                <c:formatCode>0%</c:formatCode>
                <c:ptCount val="1"/>
                <c:pt idx="0">
                  <c:v>4.2105263157894736E-2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666-4C21-9227-B60F84BD161A}"/>
            </c:ext>
          </c:extLst>
        </c:ser>
        <c:ser>
          <c:idx val="6"/>
          <c:order val="3"/>
          <c:tx>
            <c:strRef>
              <c:f>'[Wykresy do prezentacji.xlsx]Wroclaw'!$B$57</c:f>
              <c:strCache>
                <c:ptCount val="1"/>
                <c:pt idx="0">
                  <c:v>organ administracji geologicznej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 algn="ctr">
                      <a:defRPr>
                        <a:solidFill>
                          <a:schemeClr val="bg1"/>
                        </a:solidFill>
                      </a:defRPr>
                    </a:pPr>
                    <a:fld id="{BDEDBB8D-A9E6-42A7-A2E6-0AA586B82E2B}" type="VALUE">
                      <a:rPr lang="en-US" b="1"/>
                      <a:pPr algn="ctr">
                        <a:defRPr>
                          <a:solidFill>
                            <a:schemeClr val="bg1"/>
                          </a:solidFill>
                        </a:defRPr>
                      </a:pPr>
                      <a:t>[WARTOŚĆ]</a:t>
                    </a:fld>
                    <a:endParaRPr lang="pl-PL"/>
                  </a:p>
                </c:rich>
              </c:tx>
              <c:spPr>
                <a:solidFill>
                  <a:schemeClr val="tx1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8666-4C21-9227-B60F84BD161A}"/>
                </c:ext>
              </c:extLst>
            </c:dLbl>
            <c:spPr>
              <a:solidFill>
                <a:schemeClr val="tx1"/>
              </a:solidFill>
            </c:spPr>
            <c:txPr>
              <a:bodyPr/>
              <a:lstStyle/>
              <a:p>
                <a:pPr algn="ctr">
                  <a:defRPr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'[Wykresy do prezentacji.xlsx]Wroclaw'!$C$57</c:f>
              <c:numCache>
                <c:formatCode>0%</c:formatCode>
                <c:ptCount val="1"/>
                <c:pt idx="0">
                  <c:v>5.2631578947368418E-2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666-4C21-9227-B60F84BD161A}"/>
            </c:ext>
          </c:extLst>
        </c:ser>
        <c:ser>
          <c:idx val="5"/>
          <c:order val="4"/>
          <c:tx>
            <c:strRef>
              <c:f>'[Wykresy do prezentacji.xlsx]Wroclaw'!$B$56</c:f>
              <c:strCache>
                <c:ptCount val="1"/>
                <c:pt idx="0">
                  <c:v>Wojewoda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fld id="{A3FC2D57-D787-4770-B6FA-CF5784C28B33}" type="VALUE">
                      <a:rPr lang="en-US" b="1"/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[WARTOŚĆ]</a:t>
                    </a:fld>
                    <a:endParaRPr lang="pl-PL"/>
                  </a:p>
                </c:rich>
              </c:tx>
              <c:spPr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8666-4C21-9227-B60F84BD161A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'[Wykresy do prezentacji.xlsx]Wroclaw'!$C$56</c:f>
              <c:numCache>
                <c:formatCode>0%</c:formatCode>
                <c:ptCount val="1"/>
                <c:pt idx="0">
                  <c:v>6.3157894736842107E-2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666-4C21-9227-B60F84BD161A}"/>
            </c:ext>
          </c:extLst>
        </c:ser>
        <c:ser>
          <c:idx val="4"/>
          <c:order val="5"/>
          <c:tx>
            <c:strRef>
              <c:f>'[Wykresy do prezentacji.xlsx]Wroclaw'!$B$55</c:f>
              <c:strCache>
                <c:ptCount val="1"/>
                <c:pt idx="0">
                  <c:v>PGL LP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fld id="{59AD3765-1FF7-4E91-BF52-091DC3F25252}" type="VALUE">
                      <a:rPr lang="en-US" b="1"/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[WARTOŚĆ]</a:t>
                    </a:fld>
                    <a:endParaRPr lang="pl-PL"/>
                  </a:p>
                </c:rich>
              </c:tx>
              <c:spPr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8666-4C21-9227-B60F84BD161A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'[Wykresy do prezentacji.xlsx]Wroclaw'!$C$55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666-4C21-9227-B60F84BD161A}"/>
            </c:ext>
          </c:extLst>
        </c:ser>
        <c:ser>
          <c:idx val="3"/>
          <c:order val="6"/>
          <c:tx>
            <c:strRef>
              <c:f>'[Wykresy do prezentacji.xlsx]Wroclaw'!$B$54</c:f>
              <c:strCache>
                <c:ptCount val="1"/>
                <c:pt idx="0">
                  <c:v>PGW WP (RZGW Wrocław)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fld id="{82CC07EF-4152-49E3-9D25-119664A2E29A}" type="VALUE">
                      <a:rPr lang="en-US" b="1"/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[WARTOŚĆ]</a:t>
                    </a:fld>
                    <a:endParaRPr lang="pl-PL"/>
                  </a:p>
                </c:rich>
              </c:tx>
              <c:spPr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8666-4C21-9227-B60F84BD161A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'[Wykresy do prezentacji.xlsx]Wroclaw'!$C$54</c:f>
              <c:numCache>
                <c:formatCode>0%</c:formatCode>
                <c:ptCount val="1"/>
                <c:pt idx="0">
                  <c:v>0.10526315789473684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666-4C21-9227-B60F84BD161A}"/>
            </c:ext>
          </c:extLst>
        </c:ser>
        <c:ser>
          <c:idx val="2"/>
          <c:order val="7"/>
          <c:tx>
            <c:strRef>
              <c:f>'[Wykresy do prezentacji.xlsx]Wroclaw'!$B$53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fld id="{8E177A4D-C76B-45A8-B4D0-1D868B529689}" type="VALUE">
                      <a:rPr lang="en-US" b="1"/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[WARTOŚĆ]</a:t>
                    </a:fld>
                    <a:endParaRPr lang="pl-PL"/>
                  </a:p>
                </c:rich>
              </c:tx>
              <c:spPr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8666-4C21-9227-B60F84BD161A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'[Wykresy do prezentacji.xlsx]Wroclaw'!$C$53</c:f>
              <c:numCache>
                <c:formatCode>0%</c:formatCode>
                <c:ptCount val="1"/>
                <c:pt idx="0">
                  <c:v>0.18947368421052632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666-4C21-9227-B60F84BD161A}"/>
            </c:ext>
          </c:extLst>
        </c:ser>
        <c:ser>
          <c:idx val="1"/>
          <c:order val="8"/>
          <c:tx>
            <c:strRef>
              <c:f>'[Wykresy do prezentacji.xlsx]Wroclaw'!$B$52</c:f>
              <c:strCache>
                <c:ptCount val="1"/>
                <c:pt idx="0">
                  <c:v>ODR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fld id="{BDF2FA33-1EF6-4B3C-8152-143874B3FF7B}" type="VALUE">
                      <a:rPr lang="en-US" b="1"/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[WARTOŚĆ]</a:t>
                    </a:fld>
                    <a:endParaRPr lang="pl-PL"/>
                  </a:p>
                </c:rich>
              </c:tx>
              <c:spPr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8666-4C21-9227-B60F84BD161A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'[Wykresy do prezentacji.xlsx]Wroclaw'!$C$52</c:f>
              <c:numCache>
                <c:formatCode>0%</c:formatCode>
                <c:ptCount val="1"/>
                <c:pt idx="0">
                  <c:v>4.2105263157894736E-2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666-4C21-9227-B60F84BD161A}"/>
            </c:ext>
          </c:extLst>
        </c:ser>
        <c:ser>
          <c:idx val="0"/>
          <c:order val="9"/>
          <c:tx>
            <c:strRef>
              <c:f>'[Wykresy do prezentacji.xlsx]Wroclaw'!$B$51</c:f>
              <c:strCache>
                <c:ptCount val="1"/>
                <c:pt idx="0">
                  <c:v>CDR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fld id="{CC287523-3A22-4C8E-B3F9-0584B4111486}" type="VALUE">
                      <a:rPr lang="en-US" b="1"/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[WARTOŚĆ]</a:t>
                    </a:fld>
                    <a:endParaRPr lang="pl-PL"/>
                  </a:p>
                </c:rich>
              </c:tx>
              <c:spPr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8666-4C21-9227-B60F84BD161A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'[Wykresy do prezentacji.xlsx]Wroclaw'!$C$51</c:f>
              <c:numCache>
                <c:formatCode>0%</c:formatCode>
                <c:ptCount val="1"/>
                <c:pt idx="0">
                  <c:v>5.2631578947368418E-2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8666-4C21-9227-B60F84BD161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32618552"/>
        <c:axId val="332615808"/>
      </c:barChart>
      <c:catAx>
        <c:axId val="332618552"/>
        <c:scaling>
          <c:orientation val="minMax"/>
        </c:scaling>
        <c:delete val="1"/>
        <c:axPos val="l"/>
        <c:majorTickMark val="none"/>
        <c:minorTickMark val="none"/>
        <c:tickLblPos val="nextTo"/>
        <c:crossAx val="332615808"/>
        <c:crosses val="autoZero"/>
        <c:auto val="1"/>
        <c:lblAlgn val="ctr"/>
        <c:lblOffset val="100"/>
        <c:noMultiLvlLbl val="0"/>
      </c:catAx>
      <c:valAx>
        <c:axId val="332615808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pl-PL"/>
          </a:p>
        </c:txPr>
        <c:crossAx val="3326185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14127878579121"/>
          <c:y val="6.3434151515769661E-3"/>
          <c:w val="0.37793393825263977"/>
          <c:h val="0.9677502265713561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baseline="0">
          <a:latin typeface="ROBOTO"/>
        </a:defRPr>
      </a:pPr>
      <a:endParaRPr lang="pl-PL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2"/>
          <c:order val="0"/>
          <c:tx>
            <c:strRef>
              <c:f>Laba!$B$77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Laba!$C$77</c:f>
              <c:numCache>
                <c:formatCode>0%</c:formatCode>
                <c:ptCount val="1"/>
                <c:pt idx="0">
                  <c:v>0.41666666666666669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93-4BE7-A5E2-E1B24A1CC1A3}"/>
            </c:ext>
          </c:extLst>
        </c:ser>
        <c:ser>
          <c:idx val="1"/>
          <c:order val="1"/>
          <c:tx>
            <c:strRef>
              <c:f>Laba!$B$76</c:f>
              <c:strCache>
                <c:ptCount val="1"/>
                <c:pt idx="0">
                  <c:v>działania planowane do wdrożenia do 2024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Laba!$C$76</c:f>
              <c:numCache>
                <c:formatCode>0%</c:formatCode>
                <c:ptCount val="1"/>
                <c:pt idx="0">
                  <c:v>8.3333333333333329E-2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93-4BE7-A5E2-E1B24A1CC1A3}"/>
            </c:ext>
          </c:extLst>
        </c:ser>
        <c:ser>
          <c:idx val="0"/>
          <c:order val="2"/>
          <c:tx>
            <c:strRef>
              <c:f>Laba!$B$75</c:f>
              <c:strCache>
                <c:ptCount val="1"/>
                <c:pt idx="0">
                  <c:v>działania ciągłe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Laba!$C$75</c:f>
              <c:numCache>
                <c:formatCode>0%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93-4BE7-A5E2-E1B24A1CC1A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8517632"/>
        <c:axId val="121250944"/>
      </c:barChart>
      <c:catAx>
        <c:axId val="128517632"/>
        <c:scaling>
          <c:orientation val="minMax"/>
        </c:scaling>
        <c:delete val="1"/>
        <c:axPos val="l"/>
        <c:majorTickMark val="out"/>
        <c:minorTickMark val="none"/>
        <c:tickLblPos val="nextTo"/>
        <c:crossAx val="121250944"/>
        <c:crosses val="autoZero"/>
        <c:auto val="1"/>
        <c:lblAlgn val="ctr"/>
        <c:lblOffset val="100"/>
        <c:noMultiLvlLbl val="0"/>
      </c:catAx>
      <c:valAx>
        <c:axId val="12125094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285176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952777777777783"/>
          <c:y val="0.22068678915135609"/>
          <c:w val="0.31380555555555556"/>
          <c:h val="0.6234412365121027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972222222222223E-2"/>
          <c:y val="5.0925997055246142E-2"/>
          <c:w val="0.56456955380577423"/>
          <c:h val="0.83309419655876349"/>
        </c:manualLayout>
      </c:layout>
      <c:barChart>
        <c:barDir val="bar"/>
        <c:grouping val="clustered"/>
        <c:varyColors val="0"/>
        <c:ser>
          <c:idx val="7"/>
          <c:order val="0"/>
          <c:tx>
            <c:strRef>
              <c:f>Laba!$B$58</c:f>
              <c:strCache>
                <c:ptCount val="1"/>
                <c:pt idx="0">
                  <c:v>właściciel/zarządca urządzeń melioracji wodnych</c:v>
                </c:pt>
              </c:strCache>
            </c:strRef>
          </c:tx>
          <c:invertIfNegative val="0"/>
          <c:dLbls>
            <c:dLbl>
              <c:idx val="0"/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29F3-4FA8-9633-31B3193B55D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Laba!$C$58</c:f>
              <c:numCache>
                <c:formatCode>0%</c:formatCode>
                <c:ptCount val="1"/>
                <c:pt idx="0">
                  <c:v>0.41666666666666669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F3-4FA8-9633-31B3193B55D3}"/>
            </c:ext>
          </c:extLst>
        </c:ser>
        <c:ser>
          <c:idx val="4"/>
          <c:order val="1"/>
          <c:tx>
            <c:strRef>
              <c:f>Laba!$B$55</c:f>
              <c:strCache>
                <c:ptCount val="1"/>
                <c:pt idx="0">
                  <c:v>PGL LP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Laba!$C$55</c:f>
              <c:numCache>
                <c:formatCode>0%</c:formatCode>
                <c:ptCount val="1"/>
                <c:pt idx="0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F3-4FA8-9633-31B3193B55D3}"/>
            </c:ext>
          </c:extLst>
        </c:ser>
        <c:ser>
          <c:idx val="2"/>
          <c:order val="2"/>
          <c:tx>
            <c:strRef>
              <c:f>Laba!$B$53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Laba!$C$53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F3-4FA8-9633-31B3193B55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8518144"/>
        <c:axId val="121252096"/>
      </c:barChart>
      <c:catAx>
        <c:axId val="128518144"/>
        <c:scaling>
          <c:orientation val="minMax"/>
        </c:scaling>
        <c:delete val="1"/>
        <c:axPos val="l"/>
        <c:majorTickMark val="none"/>
        <c:minorTickMark val="none"/>
        <c:tickLblPos val="nextTo"/>
        <c:crossAx val="121252096"/>
        <c:crosses val="autoZero"/>
        <c:auto val="1"/>
        <c:lblAlgn val="ctr"/>
        <c:lblOffset val="100"/>
        <c:noMultiLvlLbl val="0"/>
      </c:catAx>
      <c:valAx>
        <c:axId val="121252096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128518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611111111111107"/>
          <c:y val="0.14816269841269841"/>
          <c:w val="0.32891644794400698"/>
          <c:h val="0.57453412698412698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/>
      <dgm:t>
        <a:bodyPr/>
        <a:lstStyle/>
        <a:p>
          <a:r>
            <a:rPr lang="pl-PL" sz="13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19 jcwpd 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600">
            <a:solidFill>
              <a:srgbClr val="2F558D"/>
            </a:solidFill>
          </a:endParaRPr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600">
            <a:solidFill>
              <a:srgbClr val="2F558D"/>
            </a:solidFill>
          </a:endParaRPr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2 jcwpd </a:t>
          </a:r>
          <a:r>
            <a:rPr lang="pl-PL" sz="1300" b="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bez zestawu działań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(jcwpd nr 40, 58)</a:t>
          </a: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600">
            <a:solidFill>
              <a:srgbClr val="2F558D"/>
            </a:solidFill>
          </a:endParaRPr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600">
            <a:solidFill>
              <a:srgbClr val="2F558D"/>
            </a:solidFill>
          </a:endParaRPr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600">
            <a:solidFill>
              <a:srgbClr val="2F558D"/>
            </a:solidFill>
          </a:endParaRPr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600">
            <a:solidFill>
              <a:srgbClr val="2F558D"/>
            </a:solidFill>
          </a:endParaRPr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 sz="14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>
            <a:solidFill>
              <a:srgbClr val="2F558D"/>
            </a:solidFill>
          </a:endParaRPr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>
            <a:solidFill>
              <a:srgbClr val="2F558D"/>
            </a:solidFill>
          </a:endParaRPr>
        </a:p>
      </dgm:t>
    </dgm:pt>
    <dgm:pt modelId="{E4D1C037-4F43-4DC7-B76D-2BCEB0B3A13C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>
            <a:solidFill>
              <a:srgbClr val="2F558D"/>
            </a:solidFill>
          </a:endParaRPr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>
            <a:solidFill>
              <a:srgbClr val="2F558D"/>
            </a:solidFill>
          </a:endParaRPr>
        </a:p>
      </dgm:t>
    </dgm:pt>
    <dgm:pt modelId="{BCEDC948-4574-4752-9EE2-CB9150FAF367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ct val="0"/>
            </a:spcBef>
          </a:pP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- 11 działań podstawowych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- 84 działania uzupełniające</a:t>
          </a: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600">
            <a:solidFill>
              <a:srgbClr val="2F558D"/>
            </a:solidFill>
          </a:endParaRPr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600">
            <a:solidFill>
              <a:srgbClr val="2F558D"/>
            </a:solidFill>
          </a:endParaRPr>
        </a:p>
      </dgm:t>
    </dgm:pt>
    <dgm:pt modelId="{435338BE-0BBA-45ED-83F1-F3BE29D227C9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endParaRPr lang="pl-PL" sz="1300" i="1" dirty="0">
            <a:solidFill>
              <a:srgbClr val="2F558D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8A8BB8C9-C238-42D0-8174-A4166B1CA14A}" type="parTrans" cxnId="{37F8E55B-F780-4CA4-8A15-07E10A36022E}">
      <dgm:prSet/>
      <dgm:spPr/>
      <dgm:t>
        <a:bodyPr/>
        <a:lstStyle/>
        <a:p>
          <a:endParaRPr lang="pl-PL"/>
        </a:p>
      </dgm:t>
    </dgm:pt>
    <dgm:pt modelId="{D3DE3B13-3FC3-4856-AF90-35A7FBC92392}" type="sibTrans" cxnId="{37F8E55B-F780-4CA4-8A15-07E10A36022E}">
      <dgm:prSet/>
      <dgm:spPr/>
      <dgm:t>
        <a:bodyPr/>
        <a:lstStyle/>
        <a:p>
          <a:endParaRPr lang="pl-PL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>
        <dgm:presLayoutVars>
          <dgm:bulletEnabled val="1"/>
        </dgm:presLayoutVars>
      </dgm:prSet>
      <dgm:spPr/>
    </dgm:pt>
  </dgm:ptLst>
  <dgm:cxnLst>
    <dgm:cxn modelId="{01A00505-3989-4C20-B7EC-F900E9007676}" type="presOf" srcId="{E4D1C037-4F43-4DC7-B76D-2BCEB0B3A13C}" destId="{E13A219E-83F7-40CD-B8DC-9B8FEAF0BA00}" srcOrd="0" destOrd="1" presId="urn:microsoft.com/office/officeart/2005/8/layout/vList6"/>
    <dgm:cxn modelId="{B2CEEC09-B814-4E00-8CF0-B25495FBC2A5}" type="presOf" srcId="{C3E519F6-1D26-4952-BC49-0B6C523F0B34}" destId="{5EF44709-6539-45FC-873B-4EB588565682}" srcOrd="0" destOrd="0" presId="urn:microsoft.com/office/officeart/2005/8/layout/vList6"/>
    <dgm:cxn modelId="{1B298221-A056-44ED-B0C8-730D188E1A47}" type="presOf" srcId="{435338BE-0BBA-45ED-83F1-F3BE29D227C9}" destId="{E13A219E-83F7-40CD-B8DC-9B8FEAF0BA00}" srcOrd="0" destOrd="0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1" destOrd="0" parTransId="{ED94EAE7-B998-414A-9CA2-4D165B981C6A}" sibTransId="{F7A8216B-4C99-4A97-96AE-106298C116F4}"/>
    <dgm:cxn modelId="{37F8E55B-F780-4CA4-8A15-07E10A36022E}" srcId="{20B328CA-872C-467E-A731-293305AA11DB}" destId="{435338BE-0BBA-45ED-83F1-F3BE29D227C9}" srcOrd="0" destOrd="0" parTransId="{8A8BB8C9-C238-42D0-8174-A4166B1CA14A}" sibTransId="{D3DE3B13-3FC3-4856-AF90-35A7FBC92392}"/>
    <dgm:cxn modelId="{8A2D5170-7062-4A12-85B5-6688649CC8CA}" type="presOf" srcId="{BBCC4915-611E-47DE-9BE8-77C1361A62EA}" destId="{402B96BA-08EE-46DA-9BD6-5A81EAD9D8AD}" srcOrd="0" destOrd="1" presId="urn:microsoft.com/office/officeart/2005/8/layout/vList6"/>
    <dgm:cxn modelId="{3E6A797B-8CE6-44A9-977C-0F34E807FE43}" type="presOf" srcId="{750343E6-678D-4274-98D4-3B5CBEBC7304}" destId="{402B96BA-08EE-46DA-9BD6-5A81EAD9D8AD}" srcOrd="0" destOrd="0" presId="urn:microsoft.com/office/officeart/2005/8/layout/vList6"/>
    <dgm:cxn modelId="{F34EA782-8EBA-4718-9491-4EA1499C520E}" type="presOf" srcId="{44E56E60-771C-49EB-9ECB-4BB2B1CA9B40}" destId="{A979D2E4-E472-47E4-8E98-9283F11475CA}" srcOrd="0" destOrd="0" presId="urn:microsoft.com/office/officeart/2005/8/layout/vList6"/>
    <dgm:cxn modelId="{2E04DEB8-9E55-4952-A09C-9E5436F9AED7}" type="presOf" srcId="{BCEDC948-4574-4752-9EE2-CB9150FAF367}" destId="{E13A219E-83F7-40CD-B8DC-9B8FEAF0BA00}" srcOrd="0" destOrd="2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38F3D8CF-C697-40D6-906B-E55B2F2D2384}" srcId="{20B328CA-872C-467E-A731-293305AA11DB}" destId="{BCEDC948-4574-4752-9EE2-CB9150FAF367}" srcOrd="2" destOrd="0" parTransId="{2D6032B2-B007-41B7-B9CF-49A9D6DA7811}" sibTransId="{B4BEDBB3-AEAA-4C52-A73C-370E4054107E}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C40BD3FA-C3E1-43DB-9B38-B6E78FD2EAF1}" type="presOf" srcId="{20B328CA-872C-467E-A731-293305AA11DB}" destId="{0EF507C0-1134-4D53-A077-5469B0E333D8}" srcOrd="0" destOrd="0" presId="urn:microsoft.com/office/officeart/2005/8/layout/vList6"/>
    <dgm:cxn modelId="{8E0731E1-897A-4E80-AB4F-81DFF7AC4563}" type="presParOf" srcId="{A979D2E4-E472-47E4-8E98-9283F11475CA}" destId="{7C4A6C80-ACAB-44BA-A548-1D2BF24362E5}" srcOrd="0" destOrd="0" presId="urn:microsoft.com/office/officeart/2005/8/layout/vList6"/>
    <dgm:cxn modelId="{230B223F-CAA8-41A8-A23A-6CA59D4162D5}" type="presParOf" srcId="{7C4A6C80-ACAB-44BA-A548-1D2BF24362E5}" destId="{0EF507C0-1134-4D53-A077-5469B0E333D8}" srcOrd="0" destOrd="0" presId="urn:microsoft.com/office/officeart/2005/8/layout/vList6"/>
    <dgm:cxn modelId="{EB513433-14A4-40F6-BB88-ABE1E5C58E07}" type="presParOf" srcId="{7C4A6C80-ACAB-44BA-A548-1D2BF24362E5}" destId="{E13A219E-83F7-40CD-B8DC-9B8FEAF0BA00}" srcOrd="1" destOrd="0" presId="urn:microsoft.com/office/officeart/2005/8/layout/vList6"/>
    <dgm:cxn modelId="{08F966BA-3EE5-489C-A4A2-C0A5E6F476EA}" type="presParOf" srcId="{A979D2E4-E472-47E4-8E98-9283F11475CA}" destId="{602FDB67-F815-4442-A7BE-865AA87AE13B}" srcOrd="1" destOrd="0" presId="urn:microsoft.com/office/officeart/2005/8/layout/vList6"/>
    <dgm:cxn modelId="{440C71F3-2E8B-484B-9585-5B5351542961}" type="presParOf" srcId="{A979D2E4-E472-47E4-8E98-9283F11475CA}" destId="{F023FDBC-479C-4403-9639-42934CFDB6AC}" srcOrd="2" destOrd="0" presId="urn:microsoft.com/office/officeart/2005/8/layout/vList6"/>
    <dgm:cxn modelId="{D68E114F-716E-4827-A8B2-93C1A114BF76}" type="presParOf" srcId="{F023FDBC-479C-4403-9639-42934CFDB6AC}" destId="{5EF44709-6539-45FC-873B-4EB588565682}" srcOrd="0" destOrd="0" presId="urn:microsoft.com/office/officeart/2005/8/layout/vList6"/>
    <dgm:cxn modelId="{4FB40F27-4447-44F6-99D9-F3362F54B3DC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/>
      <dgm:t>
        <a:bodyPr/>
        <a:lstStyle/>
        <a:p>
          <a:r>
            <a:rPr lang="pl-PL" sz="1300" b="1" dirty="0">
              <a:latin typeface="Roboto" panose="02000000000000000000" pitchFamily="2" charset="0"/>
              <a:ea typeface="Roboto" panose="02000000000000000000" pitchFamily="2" charset="0"/>
            </a:rPr>
            <a:t>5 jcwpd </a:t>
          </a:r>
          <a:b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C3E519F6-1D26-4952-BC49-0B6C523F0B34}">
      <dgm:prSet phldrT="[Tekst]" custT="1"/>
      <dgm:spPr/>
      <dgm:t>
        <a:bodyPr/>
        <a:lstStyle/>
        <a:p>
          <a:r>
            <a:rPr lang="pl-PL" sz="1300" b="1" dirty="0">
              <a:latin typeface="Roboto" panose="02000000000000000000" pitchFamily="2" charset="0"/>
              <a:ea typeface="Roboto" panose="02000000000000000000" pitchFamily="2" charset="0"/>
            </a:rPr>
            <a:t>brak </a:t>
          </a:r>
          <a:r>
            <a:rPr lang="pl-PL" sz="1300" b="1" dirty="0" err="1">
              <a:latin typeface="Roboto" panose="02000000000000000000" pitchFamily="2" charset="0"/>
              <a:ea typeface="Roboto" panose="02000000000000000000" pitchFamily="2" charset="0"/>
            </a:rPr>
            <a:t>jcwpd</a:t>
          </a:r>
          <a:r>
            <a:rPr lang="pl-PL" sz="1300" b="1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bez zestawu działań </a:t>
          </a:r>
          <a:br>
            <a:rPr lang="pl-PL" sz="1600" dirty="0"/>
          </a:br>
          <a:endParaRPr lang="pl-PL" sz="1600" dirty="0"/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BCC4915-611E-47DE-9BE8-77C1361A62EA}">
      <dgm:prSet phldrT="[Tekst]" custT="1"/>
      <dgm:spPr/>
      <dgm:t>
        <a:bodyPr/>
        <a:lstStyle/>
        <a:p>
          <a:r>
            <a:rPr 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750343E6-678D-4274-98D4-3B5CBEBC7304}">
      <dgm:prSet phldrT="[Tekst]" custT="1"/>
      <dgm:spPr/>
      <dgm:t>
        <a:bodyPr/>
        <a:lstStyle/>
        <a:p>
          <a:endParaRPr lang="pl-PL" sz="16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BCEDC948-4574-4752-9EE2-CB9150FAF367}">
      <dgm:prSet phldrT="[Tekst]" custT="1"/>
      <dgm:spPr/>
      <dgm:t>
        <a:bodyPr/>
        <a:lstStyle/>
        <a:p>
          <a:pPr>
            <a:spcBef>
              <a:spcPct val="0"/>
            </a:spcBef>
          </a:pPr>
          <a:r>
            <a:rPr 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- 0 działań podstawowych</a:t>
          </a:r>
          <a:br>
            <a:rPr 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- 12działań uzupełniających</a:t>
          </a: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FD7E9940-CD8C-4BF0-8288-1DBAD6DB5626}">
      <dgm:prSet phldrT="[Tekst]" custT="1"/>
      <dgm:spPr/>
      <dgm:t>
        <a:bodyPr/>
        <a:lstStyle/>
        <a:p>
          <a:pPr>
            <a:spcBef>
              <a:spcPts val="1200"/>
            </a:spcBef>
          </a:pPr>
          <a:r>
            <a:rPr 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2900C69D-4389-49F6-8D96-05B77C380072}" type="parTrans" cxnId="{0B860ADB-44E9-4126-A44A-EECA06A768CA}">
      <dgm:prSet/>
      <dgm:spPr/>
      <dgm:t>
        <a:bodyPr/>
        <a:lstStyle/>
        <a:p>
          <a:endParaRPr lang="pl-PL"/>
        </a:p>
      </dgm:t>
    </dgm:pt>
    <dgm:pt modelId="{F66BC43A-5305-4BF6-85B8-38EDD50A4B3A}" type="sibTrans" cxnId="{0B860ADB-44E9-4126-A44A-EECA06A768CA}">
      <dgm:prSet/>
      <dgm:spPr/>
      <dgm:t>
        <a:bodyPr/>
        <a:lstStyle/>
        <a:p>
          <a:endParaRPr lang="pl-PL"/>
        </a:p>
      </dgm:t>
    </dgm:pt>
    <dgm:pt modelId="{C0B5F4FE-177C-43C4-BE8B-59D881A1E198}">
      <dgm:prSet phldrT="[Tekst]" custT="1"/>
      <dgm:spPr/>
      <dgm:t>
        <a:bodyPr/>
        <a:lstStyle/>
        <a:p>
          <a:pPr>
            <a:spcBef>
              <a:spcPts val="1200"/>
            </a:spcBef>
          </a:pPr>
          <a:endParaRPr lang="pl-PL" sz="1400" i="1" dirty="0">
            <a:solidFill>
              <a:schemeClr val="accent1">
                <a:lumMod val="75000"/>
              </a:schemeClr>
            </a:solidFill>
          </a:endParaRPr>
        </a:p>
      </dgm:t>
    </dgm:pt>
    <dgm:pt modelId="{DB99E143-BE08-4B60-B2AA-7E1241414EBB}" type="parTrans" cxnId="{0BF344B8-FD81-417A-93C0-2FE6B07051D4}">
      <dgm:prSet/>
      <dgm:spPr/>
      <dgm:t>
        <a:bodyPr/>
        <a:lstStyle/>
        <a:p>
          <a:endParaRPr lang="pl-PL"/>
        </a:p>
      </dgm:t>
    </dgm:pt>
    <dgm:pt modelId="{5658CF8B-09C9-4DE0-A7DC-8419BA7F1BF4}" type="sibTrans" cxnId="{0BF344B8-FD81-417A-93C0-2FE6B07051D4}">
      <dgm:prSet/>
      <dgm:spPr/>
      <dgm:t>
        <a:bodyPr/>
        <a:lstStyle/>
        <a:p>
          <a:endParaRPr lang="pl-PL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 custScaleY="110000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>
        <dgm:presLayoutVars>
          <dgm:bulletEnabled val="1"/>
        </dgm:presLayoutVars>
      </dgm:prSet>
      <dgm:spPr/>
    </dgm:pt>
  </dgm:ptLst>
  <dgm:cxnLst>
    <dgm:cxn modelId="{D1FBDC10-89E6-4A88-9CBA-9222CC548069}" type="presOf" srcId="{C0B5F4FE-177C-43C4-BE8B-59D881A1E198}" destId="{E13A219E-83F7-40CD-B8DC-9B8FEAF0BA00}" srcOrd="0" destOrd="0" presId="urn:microsoft.com/office/officeart/2005/8/layout/vList6"/>
    <dgm:cxn modelId="{F7558C23-7951-4D47-9859-B5D5A4503CE3}" type="presOf" srcId="{BBCC4915-611E-47DE-9BE8-77C1361A62EA}" destId="{402B96BA-08EE-46DA-9BD6-5A81EAD9D8AD}" srcOrd="0" destOrd="1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EA8AD636-3BA8-4F60-A4E7-97AD8EB57BE1}" type="presOf" srcId="{750343E6-678D-4274-98D4-3B5CBEBC7304}" destId="{402B96BA-08EE-46DA-9BD6-5A81EAD9D8AD}" srcOrd="0" destOrd="0" presId="urn:microsoft.com/office/officeart/2005/8/layout/vList6"/>
    <dgm:cxn modelId="{37A43976-A044-46E2-91AF-A5FA7315E8B4}" type="presOf" srcId="{FD7E9940-CD8C-4BF0-8288-1DBAD6DB5626}" destId="{E13A219E-83F7-40CD-B8DC-9B8FEAF0BA00}" srcOrd="0" destOrd="1" presId="urn:microsoft.com/office/officeart/2005/8/layout/vList6"/>
    <dgm:cxn modelId="{C3B9EE8E-DF98-4E9F-9357-7C2F6983E63F}" type="presOf" srcId="{BCEDC948-4574-4752-9EE2-CB9150FAF367}" destId="{E13A219E-83F7-40CD-B8DC-9B8FEAF0BA00}" srcOrd="0" destOrd="2" presId="urn:microsoft.com/office/officeart/2005/8/layout/vList6"/>
    <dgm:cxn modelId="{54A872A2-A882-4F80-9D32-44C15C9BA6E0}" type="presOf" srcId="{20B328CA-872C-467E-A731-293305AA11DB}" destId="{0EF507C0-1134-4D53-A077-5469B0E333D8}" srcOrd="0" destOrd="0" presId="urn:microsoft.com/office/officeart/2005/8/layout/vList6"/>
    <dgm:cxn modelId="{0BF344B8-FD81-417A-93C0-2FE6B07051D4}" srcId="{20B328CA-872C-467E-A731-293305AA11DB}" destId="{C0B5F4FE-177C-43C4-BE8B-59D881A1E198}" srcOrd="0" destOrd="0" parTransId="{DB99E143-BE08-4B60-B2AA-7E1241414EBB}" sibTransId="{5658CF8B-09C9-4DE0-A7DC-8419BA7F1BF4}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38F3D8CF-C697-40D6-906B-E55B2F2D2384}" srcId="{20B328CA-872C-467E-A731-293305AA11DB}" destId="{BCEDC948-4574-4752-9EE2-CB9150FAF367}" srcOrd="2" destOrd="0" parTransId="{2D6032B2-B007-41B7-B9CF-49A9D6DA7811}" sibTransId="{B4BEDBB3-AEAA-4C52-A73C-370E4054107E}"/>
    <dgm:cxn modelId="{0B860ADB-44E9-4126-A44A-EECA06A768CA}" srcId="{20B328CA-872C-467E-A731-293305AA11DB}" destId="{FD7E9940-CD8C-4BF0-8288-1DBAD6DB5626}" srcOrd="1" destOrd="0" parTransId="{2900C69D-4389-49F6-8D96-05B77C380072}" sibTransId="{F66BC43A-5305-4BF6-85B8-38EDD50A4B3A}"/>
    <dgm:cxn modelId="{DE868CDC-9A67-44E1-85C5-A2E334468C16}" type="presOf" srcId="{C3E519F6-1D26-4952-BC49-0B6C523F0B34}" destId="{5EF44709-6539-45FC-873B-4EB588565682}" srcOrd="0" destOrd="0" presId="urn:microsoft.com/office/officeart/2005/8/layout/vList6"/>
    <dgm:cxn modelId="{684D2EDE-B38E-4CB2-A9B4-6B810C1093BE}" type="presOf" srcId="{44E56E60-771C-49EB-9ECB-4BB2B1CA9B40}" destId="{A979D2E4-E472-47E4-8E98-9283F11475CA}" srcOrd="0" destOrd="0" presId="urn:microsoft.com/office/officeart/2005/8/layout/vList6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6A22B78B-B4B6-418A-BA31-C0E17CCF9B19}" type="presParOf" srcId="{A979D2E4-E472-47E4-8E98-9283F11475CA}" destId="{7C4A6C80-ACAB-44BA-A548-1D2BF24362E5}" srcOrd="0" destOrd="0" presId="urn:microsoft.com/office/officeart/2005/8/layout/vList6"/>
    <dgm:cxn modelId="{5A6AB566-ECC0-4B32-AAE2-D1884B90DB27}" type="presParOf" srcId="{7C4A6C80-ACAB-44BA-A548-1D2BF24362E5}" destId="{0EF507C0-1134-4D53-A077-5469B0E333D8}" srcOrd="0" destOrd="0" presId="urn:microsoft.com/office/officeart/2005/8/layout/vList6"/>
    <dgm:cxn modelId="{5CF42304-2F35-4068-99EA-0CF9CC27FDCB}" type="presParOf" srcId="{7C4A6C80-ACAB-44BA-A548-1D2BF24362E5}" destId="{E13A219E-83F7-40CD-B8DC-9B8FEAF0BA00}" srcOrd="1" destOrd="0" presId="urn:microsoft.com/office/officeart/2005/8/layout/vList6"/>
    <dgm:cxn modelId="{CC0915FC-3767-40DD-8147-40F3F92EF0AD}" type="presParOf" srcId="{A979D2E4-E472-47E4-8E98-9283F11475CA}" destId="{602FDB67-F815-4442-A7BE-865AA87AE13B}" srcOrd="1" destOrd="0" presId="urn:microsoft.com/office/officeart/2005/8/layout/vList6"/>
    <dgm:cxn modelId="{E252F6DE-6ACB-4892-8CBF-7B0A3FC090D4}" type="presParOf" srcId="{A979D2E4-E472-47E4-8E98-9283F11475CA}" destId="{F023FDBC-479C-4403-9639-42934CFDB6AC}" srcOrd="2" destOrd="0" presId="urn:microsoft.com/office/officeart/2005/8/layout/vList6"/>
    <dgm:cxn modelId="{1679A0DE-89F0-4BB4-90C8-61D58305DC78}" type="presParOf" srcId="{F023FDBC-479C-4403-9639-42934CFDB6AC}" destId="{5EF44709-6539-45FC-873B-4EB588565682}" srcOrd="0" destOrd="0" presId="urn:microsoft.com/office/officeart/2005/8/layout/vList6"/>
    <dgm:cxn modelId="{A13D8B7C-6976-406F-A0B0-5411BCF45F88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300" i="1" kern="1200" dirty="0">
            <a:solidFill>
              <a:srgbClr val="2F558D"/>
            </a:solidFill>
            <a:latin typeface="Roboto" panose="02000000000000000000" pitchFamily="2" charset="0"/>
            <a:ea typeface="Roboto" panose="02000000000000000000" pitchFamily="2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- 11 działań podstawowych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- 84 działania uzupełniające</a:t>
          </a: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19 jcwpd 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0559" y="193107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400" kern="1200" dirty="0">
            <a:solidFill>
              <a:schemeClr val="bg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790559" y="215046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64359" y="1998629"/>
          <a:ext cx="2626199" cy="162000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2 jcwpd </a:t>
          </a:r>
          <a:r>
            <a:rPr lang="pl-PL" sz="1300" b="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bez zestawu działań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(jcwpd nr 40, 58)</a:t>
          </a:r>
        </a:p>
      </dsp:txBody>
      <dsp:txXfrm>
        <a:off x="243441" y="2077711"/>
        <a:ext cx="2468035" cy="14618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923142" y="1645"/>
          <a:ext cx="4355038" cy="1683729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400" i="1" kern="1200" dirty="0">
            <a:solidFill>
              <a:schemeClr val="accent1">
                <a:lumMod val="75000"/>
              </a:schemeClr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kern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kern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kern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- 0 działań podstawowych</a:t>
          </a:r>
          <a:br>
            <a:rPr lang="pl-PL" sz="1300" kern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- 12działań uzupełniających</a:t>
          </a:r>
        </a:p>
      </dsp:txBody>
      <dsp:txXfrm>
        <a:off x="2923142" y="212111"/>
        <a:ext cx="3723640" cy="1262797"/>
      </dsp:txXfrm>
    </dsp:sp>
    <dsp:sp modelId="{0EF507C0-1134-4D53-A077-5469B0E333D8}">
      <dsp:nvSpPr>
        <dsp:cNvPr id="0" name=""/>
        <dsp:cNvSpPr/>
      </dsp:nvSpPr>
      <dsp:spPr>
        <a:xfrm>
          <a:off x="175594" y="137094"/>
          <a:ext cx="2747548" cy="141283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latin typeface="Roboto" panose="02000000000000000000" pitchFamily="2" charset="0"/>
              <a:ea typeface="Roboto" panose="02000000000000000000" pitchFamily="2" charset="0"/>
            </a:rPr>
            <a:t>5 jcwpd </a:t>
          </a:r>
          <a:b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sp:txBody>
      <dsp:txXfrm>
        <a:off x="244563" y="206063"/>
        <a:ext cx="2609610" cy="1274894"/>
      </dsp:txXfrm>
    </dsp:sp>
    <dsp:sp modelId="{402B96BA-08EE-46DA-9BD6-5A81EAD9D8AD}">
      <dsp:nvSpPr>
        <dsp:cNvPr id="0" name=""/>
        <dsp:cNvSpPr/>
      </dsp:nvSpPr>
      <dsp:spPr>
        <a:xfrm>
          <a:off x="2922356" y="1838441"/>
          <a:ext cx="4359295" cy="15306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600" kern="1200" dirty="0">
            <a:solidFill>
              <a:schemeClr val="bg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922356" y="2029774"/>
        <a:ext cx="3785297" cy="1147996"/>
      </dsp:txXfrm>
    </dsp:sp>
    <dsp:sp modelId="{5EF44709-6539-45FC-873B-4EB588565682}">
      <dsp:nvSpPr>
        <dsp:cNvPr id="0" name=""/>
        <dsp:cNvSpPr/>
      </dsp:nvSpPr>
      <dsp:spPr>
        <a:xfrm>
          <a:off x="172122" y="1897356"/>
          <a:ext cx="2750234" cy="1412832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latin typeface="Roboto" panose="02000000000000000000" pitchFamily="2" charset="0"/>
              <a:ea typeface="Roboto" panose="02000000000000000000" pitchFamily="2" charset="0"/>
            </a:rPr>
            <a:t>brak </a:t>
          </a:r>
          <a:r>
            <a:rPr lang="pl-PL" sz="1300" b="1" kern="1200" dirty="0" err="1">
              <a:latin typeface="Roboto" panose="02000000000000000000" pitchFamily="2" charset="0"/>
              <a:ea typeface="Roboto" panose="02000000000000000000" pitchFamily="2" charset="0"/>
            </a:rPr>
            <a:t>jcwpd</a:t>
          </a:r>
          <a:r>
            <a:rPr lang="pl-PL" sz="1300" b="1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bez zestawu działań </a:t>
          </a:r>
          <a:br>
            <a:rPr lang="pl-PL" sz="1600" kern="1200" dirty="0"/>
          </a:br>
          <a:endParaRPr lang="pl-PL" sz="1600" kern="1200" dirty="0"/>
        </a:p>
      </dsp:txBody>
      <dsp:txXfrm>
        <a:off x="241091" y="1966325"/>
        <a:ext cx="2612296" cy="12748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>
            <a:extLst>
              <a:ext uri="{FF2B5EF4-FFF2-40B4-BE49-F238E27FC236}">
                <a16:creationId xmlns:a16="http://schemas.microsoft.com/office/drawing/2014/main" id="{6645A5CC-A840-4475-B808-B01050632A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Symbol zastępczy notatek 2">
            <a:extLst>
              <a:ext uri="{FF2B5EF4-FFF2-40B4-BE49-F238E27FC236}">
                <a16:creationId xmlns:a16="http://schemas.microsoft.com/office/drawing/2014/main" id="{0E930AA4-A4EB-4506-8BD6-5C89CE27E7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8676" name="Symbol zastępczy numeru slajdu 3">
            <a:extLst>
              <a:ext uri="{FF2B5EF4-FFF2-40B4-BE49-F238E27FC236}">
                <a16:creationId xmlns:a16="http://schemas.microsoft.com/office/drawing/2014/main" id="{BBD9B984-6E5F-437A-9194-690FADCD1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0F4AAC-F788-404C-807C-5A62696124FD}" type="slidenum">
              <a:rPr lang="pl-PL" altLang="pl-PL" smtClean="0">
                <a:latin typeface="Calibri" panose="020F0502020204030204" pitchFamily="34" charset="0"/>
              </a:rPr>
              <a:pPr/>
              <a:t>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ymbol zastępczy obrazu slajdu 1">
            <a:extLst>
              <a:ext uri="{FF2B5EF4-FFF2-40B4-BE49-F238E27FC236}">
                <a16:creationId xmlns:a16="http://schemas.microsoft.com/office/drawing/2014/main" id="{49BDEB9C-8F2F-4B4C-8614-D4554D4A1C0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Symbol zastępczy notatek 2">
            <a:extLst>
              <a:ext uri="{FF2B5EF4-FFF2-40B4-BE49-F238E27FC236}">
                <a16:creationId xmlns:a16="http://schemas.microsoft.com/office/drawing/2014/main" id="{580C74D3-FA91-4B3A-B148-6BC7567D0D7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3012" name="Symbol zastępczy numeru slajdu 3">
            <a:extLst>
              <a:ext uri="{FF2B5EF4-FFF2-40B4-BE49-F238E27FC236}">
                <a16:creationId xmlns:a16="http://schemas.microsoft.com/office/drawing/2014/main" id="{E0C2A338-FD9D-4C79-8706-9ADB45083082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D8B18C3-DF78-4011-BB9E-A6C5D72C988F}" type="slidenum">
              <a:rPr lang="pl-PL" altLang="pl-PL"/>
              <a:pPr algn="r" eaLnBrk="1" hangingPunct="1">
                <a:spcBef>
                  <a:spcPct val="0"/>
                </a:spcBef>
              </a:pPr>
              <a:t>5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ymbol zastępczy obrazu slajdu 1">
            <a:extLst>
              <a:ext uri="{FF2B5EF4-FFF2-40B4-BE49-F238E27FC236}">
                <a16:creationId xmlns:a16="http://schemas.microsoft.com/office/drawing/2014/main" id="{47AAB8FC-C4BC-4845-9F93-A3C6530F78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Symbol zastępczy notatek 2">
            <a:extLst>
              <a:ext uri="{FF2B5EF4-FFF2-40B4-BE49-F238E27FC236}">
                <a16:creationId xmlns:a16="http://schemas.microsoft.com/office/drawing/2014/main" id="{964F646A-A4E1-42E1-822E-18817D9C2E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5060" name="Symbol zastępczy numeru slajdu 3">
            <a:extLst>
              <a:ext uri="{FF2B5EF4-FFF2-40B4-BE49-F238E27FC236}">
                <a16:creationId xmlns:a16="http://schemas.microsoft.com/office/drawing/2014/main" id="{BCED1F02-4522-4C75-9372-80621FB86C9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0862D97-56E7-476D-B794-61A0A4C537EB}" type="slidenum">
              <a:rPr lang="pl-PL" altLang="pl-PL"/>
              <a:pPr algn="r" eaLnBrk="1" hangingPunct="1">
                <a:spcBef>
                  <a:spcPct val="0"/>
                </a:spcBef>
              </a:pPr>
              <a:t>6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ymbol zastępczy obrazu slajdu 1">
            <a:extLst>
              <a:ext uri="{FF2B5EF4-FFF2-40B4-BE49-F238E27FC236}">
                <a16:creationId xmlns:a16="http://schemas.microsoft.com/office/drawing/2014/main" id="{D1F49C63-874C-418C-BCE0-7D3786BF39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Symbol zastępczy notatek 2">
            <a:extLst>
              <a:ext uri="{FF2B5EF4-FFF2-40B4-BE49-F238E27FC236}">
                <a16:creationId xmlns:a16="http://schemas.microsoft.com/office/drawing/2014/main" id="{6531093F-CD5B-4BB0-8F5F-FB1C4B43B9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7108" name="Symbol zastępczy numeru slajdu 3">
            <a:extLst>
              <a:ext uri="{FF2B5EF4-FFF2-40B4-BE49-F238E27FC236}">
                <a16:creationId xmlns:a16="http://schemas.microsoft.com/office/drawing/2014/main" id="{0BEB276E-142A-4C2D-8918-3AA552D513D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3EC0383-CD48-46F7-A3CE-32CAB003218E}" type="slidenum">
              <a:rPr lang="pl-PL" altLang="pl-PL"/>
              <a:pPr algn="r" eaLnBrk="1" hangingPunct="1">
                <a:spcBef>
                  <a:spcPct val="0"/>
                </a:spcBef>
              </a:pPr>
              <a:t>7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Symbol zastępczy obrazu slajdu 1">
            <a:extLst>
              <a:ext uri="{FF2B5EF4-FFF2-40B4-BE49-F238E27FC236}">
                <a16:creationId xmlns:a16="http://schemas.microsoft.com/office/drawing/2014/main" id="{20F7B5EB-6C11-4C1F-8F2E-F3A6FDE52D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Symbol zastępczy notatek 2">
            <a:extLst>
              <a:ext uri="{FF2B5EF4-FFF2-40B4-BE49-F238E27FC236}">
                <a16:creationId xmlns:a16="http://schemas.microsoft.com/office/drawing/2014/main" id="{BAC0E9FA-60BE-4D08-A503-24F3FFFC8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91492" name="Symbol zastępczy numeru slajdu 3">
            <a:extLst>
              <a:ext uri="{FF2B5EF4-FFF2-40B4-BE49-F238E27FC236}">
                <a16:creationId xmlns:a16="http://schemas.microsoft.com/office/drawing/2014/main" id="{33D298ED-3208-46AB-A5EF-DA869DA3D7C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EE054C66-BBF5-484A-8ACD-B4B3D5BA7985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ymbol zastępczy obrazu slajdu 1">
            <a:extLst>
              <a:ext uri="{FF2B5EF4-FFF2-40B4-BE49-F238E27FC236}">
                <a16:creationId xmlns:a16="http://schemas.microsoft.com/office/drawing/2014/main" id="{BA24AA44-31DE-467D-8D6E-328A2FDDCC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Symbol zastępczy notatek 2">
            <a:extLst>
              <a:ext uri="{FF2B5EF4-FFF2-40B4-BE49-F238E27FC236}">
                <a16:creationId xmlns:a16="http://schemas.microsoft.com/office/drawing/2014/main" id="{271E392B-2CC5-4038-9E66-20B6040B9E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49156" name="Symbol zastępczy numeru slajdu 3">
            <a:extLst>
              <a:ext uri="{FF2B5EF4-FFF2-40B4-BE49-F238E27FC236}">
                <a16:creationId xmlns:a16="http://schemas.microsoft.com/office/drawing/2014/main" id="{639169F9-BE9F-430A-88A7-33C79AACB2F1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1DD34E0D-2041-4B67-8E1C-663C6649A808}" type="slidenum">
              <a:rPr lang="pl-PL" altLang="pl-PL" sz="1300"/>
              <a:pPr algn="r">
                <a:spcBef>
                  <a:spcPct val="0"/>
                </a:spcBef>
              </a:pPr>
              <a:t>9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Symbol zastępczy obrazu slajdu 1">
            <a:extLst>
              <a:ext uri="{FF2B5EF4-FFF2-40B4-BE49-F238E27FC236}">
                <a16:creationId xmlns:a16="http://schemas.microsoft.com/office/drawing/2014/main" id="{5A51F2E7-5384-431E-A8B7-739382751E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Symbol zastępczy notatek 2">
            <a:extLst>
              <a:ext uri="{FF2B5EF4-FFF2-40B4-BE49-F238E27FC236}">
                <a16:creationId xmlns:a16="http://schemas.microsoft.com/office/drawing/2014/main" id="{4311EF24-19CE-4483-B619-A33AFC3C78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93540" name="Symbol zastępczy numeru slajdu 3">
            <a:extLst>
              <a:ext uri="{FF2B5EF4-FFF2-40B4-BE49-F238E27FC236}">
                <a16:creationId xmlns:a16="http://schemas.microsoft.com/office/drawing/2014/main" id="{1053E8B8-C83B-4B6F-9E97-5F70EC0DD947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214CEA-74D2-4536-A8F6-A4B86140E3BF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ymbol zastępczy obrazu slajdu 1">
            <a:extLst>
              <a:ext uri="{FF2B5EF4-FFF2-40B4-BE49-F238E27FC236}">
                <a16:creationId xmlns:a16="http://schemas.microsoft.com/office/drawing/2014/main" id="{578C733A-31E8-4A21-8858-13649609A1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Symbol zastępczy notatek 2">
            <a:extLst>
              <a:ext uri="{FF2B5EF4-FFF2-40B4-BE49-F238E27FC236}">
                <a16:creationId xmlns:a16="http://schemas.microsoft.com/office/drawing/2014/main" id="{6994FB46-7D73-4EAD-B25A-DDAAA7C2CC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95588" name="Symbol zastępczy numeru slajdu 3">
            <a:extLst>
              <a:ext uri="{FF2B5EF4-FFF2-40B4-BE49-F238E27FC236}">
                <a16:creationId xmlns:a16="http://schemas.microsoft.com/office/drawing/2014/main" id="{FDCF5C3C-515B-4571-B455-D9E6237C0F11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7F4AA4E-42FA-459D-92A8-2A07F9688AB7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ymbol zastępczy obrazu slajdu 1">
            <a:extLst>
              <a:ext uri="{FF2B5EF4-FFF2-40B4-BE49-F238E27FC236}">
                <a16:creationId xmlns:a16="http://schemas.microsoft.com/office/drawing/2014/main" id="{9321433B-4E4B-4C35-A327-1B9524BEE1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Symbol zastępczy notatek 2">
            <a:extLst>
              <a:ext uri="{FF2B5EF4-FFF2-40B4-BE49-F238E27FC236}">
                <a16:creationId xmlns:a16="http://schemas.microsoft.com/office/drawing/2014/main" id="{2E2AC988-75D3-46C3-A4A7-6CAF710B048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5476" name="Symbol zastępczy numeru slajdu 3">
            <a:extLst>
              <a:ext uri="{FF2B5EF4-FFF2-40B4-BE49-F238E27FC236}">
                <a16:creationId xmlns:a16="http://schemas.microsoft.com/office/drawing/2014/main" id="{A8546602-2BFA-4ECD-9A52-6EE55D42EE2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BEC9C99-5E85-42A3-96B9-67234E169EAE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636EE169-8AC1-4604-BDAC-790BB47B8C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6E9ED0A3-2A06-4830-8065-B76F9BF284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5F0C8424-0CAE-4CCE-A50E-6CAFB7B4751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8521971-A7CF-4909-886B-6EAB2F030693}" type="slidenum">
              <a:rPr lang="pl-PL" altLang="pl-PL"/>
              <a:pPr algn="r" eaLnBrk="1" hangingPunct="1">
                <a:spcBef>
                  <a:spcPct val="0"/>
                </a:spcBef>
              </a:pPr>
              <a:t>13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ymbol zastępczy obrazu slajdu 1">
            <a:extLst>
              <a:ext uri="{FF2B5EF4-FFF2-40B4-BE49-F238E27FC236}">
                <a16:creationId xmlns:a16="http://schemas.microsoft.com/office/drawing/2014/main" id="{47AAB8FC-C4BC-4845-9F93-A3C6530F78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Symbol zastępczy notatek 2">
            <a:extLst>
              <a:ext uri="{FF2B5EF4-FFF2-40B4-BE49-F238E27FC236}">
                <a16:creationId xmlns:a16="http://schemas.microsoft.com/office/drawing/2014/main" id="{964F646A-A4E1-42E1-822E-18817D9C2E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5060" name="Symbol zastępczy numeru slajdu 3">
            <a:extLst>
              <a:ext uri="{FF2B5EF4-FFF2-40B4-BE49-F238E27FC236}">
                <a16:creationId xmlns:a16="http://schemas.microsoft.com/office/drawing/2014/main" id="{BCED1F02-4522-4C75-9372-80621FB86C9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0862D97-56E7-476D-B794-61A0A4C537EB}" type="slidenum">
              <a:rPr lang="pl-PL" altLang="pl-PL"/>
              <a:pPr algn="r" eaLnBrk="1" hangingPunct="1">
                <a:spcBef>
                  <a:spcPct val="0"/>
                </a:spcBef>
              </a:pPr>
              <a:t>14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85283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ymbol zastępczy obrazu slajdu 1">
            <a:extLst>
              <a:ext uri="{FF2B5EF4-FFF2-40B4-BE49-F238E27FC236}">
                <a16:creationId xmlns:a16="http://schemas.microsoft.com/office/drawing/2014/main" id="{D1F49C63-874C-418C-BCE0-7D3786BF39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Symbol zastępczy notatek 2">
            <a:extLst>
              <a:ext uri="{FF2B5EF4-FFF2-40B4-BE49-F238E27FC236}">
                <a16:creationId xmlns:a16="http://schemas.microsoft.com/office/drawing/2014/main" id="{6531093F-CD5B-4BB0-8F5F-FB1C4B43B9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7108" name="Symbol zastępczy numeru slajdu 3">
            <a:extLst>
              <a:ext uri="{FF2B5EF4-FFF2-40B4-BE49-F238E27FC236}">
                <a16:creationId xmlns:a16="http://schemas.microsoft.com/office/drawing/2014/main" id="{0BEB276E-142A-4C2D-8918-3AA552D513D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3EC0383-CD48-46F7-A3CE-32CAB003218E}" type="slidenum">
              <a:rPr lang="pl-PL" altLang="pl-PL"/>
              <a:pPr algn="r" eaLnBrk="1" hangingPunct="1">
                <a:spcBef>
                  <a:spcPct val="0"/>
                </a:spcBef>
              </a:pPr>
              <a:t>15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61995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ymbol zastępczy obrazu slajdu 1">
            <a:extLst>
              <a:ext uri="{FF2B5EF4-FFF2-40B4-BE49-F238E27FC236}">
                <a16:creationId xmlns:a16="http://schemas.microsoft.com/office/drawing/2014/main" id="{C0D0E708-31D2-4B26-9256-B445A3706E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Symbol zastępczy notatek 2">
            <a:extLst>
              <a:ext uri="{FF2B5EF4-FFF2-40B4-BE49-F238E27FC236}">
                <a16:creationId xmlns:a16="http://schemas.microsoft.com/office/drawing/2014/main" id="{645AC788-A6C9-41E4-848D-3A8BB56353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51204" name="Symbol zastępczy numeru slajdu 3">
            <a:extLst>
              <a:ext uri="{FF2B5EF4-FFF2-40B4-BE49-F238E27FC236}">
                <a16:creationId xmlns:a16="http://schemas.microsoft.com/office/drawing/2014/main" id="{91C257E4-B3B0-4F11-B41D-CAF886EEA513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82F09055-6FF2-46B3-B1FF-DA4F2E806407}" type="slidenum">
              <a:rPr lang="pl-PL" altLang="pl-PL" sz="1300"/>
              <a:pPr algn="r">
                <a:spcBef>
                  <a:spcPct val="0"/>
                </a:spcBef>
              </a:pPr>
              <a:t>16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0829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052D26A0-11AC-437F-99ED-22E76C9599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5F49D2A7-ABA3-4102-8233-9F69A2D94F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0DB8E216-DD62-4108-96EC-4E87EA59480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3B2712F-6A87-45A1-ABE3-DC3CB8DFF5A8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052D26A0-11AC-437F-99ED-22E76C9599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5F49D2A7-ABA3-4102-8233-9F69A2D94F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0DB8E216-DD62-4108-96EC-4E87EA59480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3B2712F-6A87-45A1-ABE3-DC3CB8DFF5A8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757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ymbol zastępczy obrazu slajdu 1">
            <a:extLst>
              <a:ext uri="{FF2B5EF4-FFF2-40B4-BE49-F238E27FC236}">
                <a16:creationId xmlns:a16="http://schemas.microsoft.com/office/drawing/2014/main" id="{53BC6ACC-1957-47A1-BE63-B9585F020E1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Symbol zastępczy notatek 2">
            <a:extLst>
              <a:ext uri="{FF2B5EF4-FFF2-40B4-BE49-F238E27FC236}">
                <a16:creationId xmlns:a16="http://schemas.microsoft.com/office/drawing/2014/main" id="{5E704C55-D8CB-4428-A308-FB7DC7D101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53252" name="Symbol zastępczy numeru slajdu 3">
            <a:extLst>
              <a:ext uri="{FF2B5EF4-FFF2-40B4-BE49-F238E27FC236}">
                <a16:creationId xmlns:a16="http://schemas.microsoft.com/office/drawing/2014/main" id="{D4DACE02-C62B-4F8C-B15A-F1FBDA4D93DE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D38B74F1-24EF-4C98-98EB-CCC0C9A43728}" type="slidenum">
              <a:rPr lang="pl-PL" altLang="pl-PL" sz="1300"/>
              <a:pPr algn="r">
                <a:spcBef>
                  <a:spcPct val="0"/>
                </a:spcBef>
              </a:pPr>
              <a:t>20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21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0207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34A28A23-ACE6-4784-ACA1-8EED2B4CF5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5AA9A679-0C7A-4B51-8750-011DF7F2C4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3433C254-EB93-483C-8B22-3AA49EA63FF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F5D54F3-61F3-4478-8B0E-8D3BB1260F3F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4B62C77B-5462-42A6-9A89-31897A44F0C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F6B606F1-297D-4305-9886-6F2B2FF345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F0389EC3-BC9C-45E9-8CD7-8C76945AC22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1461D3AB-134E-4C6C-ACF1-2827DA78810D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380F21A0-D18D-4E01-8A73-3D873BA884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6E7A112B-032E-4C15-9D56-781698C5A5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471AAC15-6A09-4F5F-9532-C40145CE444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44FE8CA-8616-4591-A9A7-F1D7A6A20E72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2C78AEC7-3A4E-4106-9409-69E9D2800C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DA313716-40BA-4601-B003-D3064DA7C1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607CEA50-D8C3-4801-9EE9-217FB69F33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87A53C-B52A-46A1-9091-11F1FBAECC84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F44D21CB-1FBE-481B-BCC0-75080473B70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D6E6E372-2E57-4F0F-BF54-434B320E53C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3F6F32CB-D0DE-43D1-88B8-90D7E0BD9C4E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EAA2CEFC-07FC-4F4A-83C8-6AFDBCCD8135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5B2AFCB2-1B5F-446F-8131-52181587FF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4D1618B7-8863-4DE0-AE36-4097AC4807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F9CDD61C-19CF-4E4F-9C90-317E5CCA00E1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E0A83116-36C3-41B8-9050-2E74E317C599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>
            <a:extLst>
              <a:ext uri="{FF2B5EF4-FFF2-40B4-BE49-F238E27FC236}">
                <a16:creationId xmlns:a16="http://schemas.microsoft.com/office/drawing/2014/main" id="{6645A5CC-A840-4475-B808-B01050632A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Symbol zastępczy notatek 2">
            <a:extLst>
              <a:ext uri="{FF2B5EF4-FFF2-40B4-BE49-F238E27FC236}">
                <a16:creationId xmlns:a16="http://schemas.microsoft.com/office/drawing/2014/main" id="{0E930AA4-A4EB-4506-8BD6-5C89CE27E7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8676" name="Symbol zastępczy numeru slajdu 3">
            <a:extLst>
              <a:ext uri="{FF2B5EF4-FFF2-40B4-BE49-F238E27FC236}">
                <a16:creationId xmlns:a16="http://schemas.microsoft.com/office/drawing/2014/main" id="{BBD9B984-6E5F-437A-9194-690FADCD1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0F4AAC-F788-404C-807C-5A62696124FD}" type="slidenum">
              <a:rPr lang="pl-PL" altLang="pl-PL" smtClean="0">
                <a:latin typeface="Calibri" panose="020F0502020204030204" pitchFamily="34" charset="0"/>
              </a:rPr>
              <a:pPr/>
              <a:t>28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5996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29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311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ymbol zastępczy obrazu slajdu 1">
            <a:extLst>
              <a:ext uri="{FF2B5EF4-FFF2-40B4-BE49-F238E27FC236}">
                <a16:creationId xmlns:a16="http://schemas.microsoft.com/office/drawing/2014/main" id="{1F0F68F5-4F7C-4208-8479-D5639673760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Symbol zastępczy notatek 2">
            <a:extLst>
              <a:ext uri="{FF2B5EF4-FFF2-40B4-BE49-F238E27FC236}">
                <a16:creationId xmlns:a16="http://schemas.microsoft.com/office/drawing/2014/main" id="{52086149-D239-4DEB-8220-FB035FE8B8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63492" name="Symbol zastępczy numeru slajdu 3">
            <a:extLst>
              <a:ext uri="{FF2B5EF4-FFF2-40B4-BE49-F238E27FC236}">
                <a16:creationId xmlns:a16="http://schemas.microsoft.com/office/drawing/2014/main" id="{C7995871-2924-4D58-A47E-2A52B40B1B45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110EB2FD-AE93-42D0-855C-ADE3561F448B}" type="slidenum">
              <a:rPr lang="pl-PL" altLang="pl-PL" sz="1300"/>
              <a:pPr algn="r">
                <a:spcBef>
                  <a:spcPct val="0"/>
                </a:spcBef>
              </a:pPr>
              <a:t>30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187894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48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4.xml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.xml"/><Relationship Id="rId3" Type="http://schemas.openxmlformats.org/officeDocument/2006/relationships/image" Target="../media/image26.jpg"/><Relationship Id="rId7" Type="http://schemas.openxmlformats.org/officeDocument/2006/relationships/chart" Target="../charts/chart16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5.xml"/><Relationship Id="rId5" Type="http://schemas.openxmlformats.org/officeDocument/2006/relationships/image" Target="../media/image1.jpeg"/><Relationship Id="rId4" Type="http://schemas.openxmlformats.org/officeDocument/2006/relationships/image" Target="../media/image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6.png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chart" Target="../charts/chart20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8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32.png"/><Relationship Id="rId4" Type="http://schemas.openxmlformats.org/officeDocument/2006/relationships/image" Target="../media/image1.jpeg"/><Relationship Id="rId9" Type="http://schemas.microsoft.com/office/2007/relationships/diagramDrawing" Target="../diagrams/drawing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108813"/>
            <a:ext cx="12192000" cy="271707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27D54E6C-3DB9-49EA-9229-95C2386B43DC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BDF35801-6705-45D8-80A2-88306B877EF9}"/>
              </a:ext>
            </a:extLst>
          </p:cNvPr>
          <p:cNvSpPr/>
          <p:nvPr/>
        </p:nvSpPr>
        <p:spPr>
          <a:xfrm>
            <a:off x="674914" y="2448733"/>
            <a:ext cx="108421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Zestawy działań zaplanowane do realizacji na obszarze dorzecza Odry - region wodny Środkowej Odry, obszarze dorzecza Łaby</a:t>
            </a:r>
          </a:p>
        </p:txBody>
      </p:sp>
      <p:pic>
        <p:nvPicPr>
          <p:cNvPr id="8" name="Obraz 7" descr="Obraz zawierający tekst&#10;&#10;Opis wygenerowany automatycznie">
            <a:extLst>
              <a:ext uri="{FF2B5EF4-FFF2-40B4-BE49-F238E27FC236}">
                <a16:creationId xmlns:a16="http://schemas.microsoft.com/office/drawing/2014/main" id="{FA0B569D-8BDB-46B3-AAFA-C58C64E246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4114038"/>
            <a:ext cx="12192000" cy="270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y działań zaplanowane do realizacji na obszarze dorzecza Odry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region wodny Środkowej Odry, obszarze dorzecza Łaby</a:t>
            </a:r>
          </a:p>
          <a:p>
            <a:pPr algn="ctr" eaLnBrk="1" hangingPunct="1"/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Jóźwiak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az 7">
            <a:extLst>
              <a:ext uri="{FF2B5EF4-FFF2-40B4-BE49-F238E27FC236}">
                <a16:creationId xmlns:a16="http://schemas.microsoft.com/office/drawing/2014/main" id="{44B16F31-11F7-4D6B-9441-5743D5498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Obraz 9">
            <a:extLst>
              <a:ext uri="{FF2B5EF4-FFF2-40B4-BE49-F238E27FC236}">
                <a16:creationId xmlns:a16="http://schemas.microsoft.com/office/drawing/2014/main" id="{9256CCA8-45AF-4918-A03C-63E5F537D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D4DA55D-7C2F-418C-AD4C-C560DDCC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711325"/>
            <a:ext cx="4003675" cy="446276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Odry zestawy działań opracowano łącznie dla 85 % wszystkich jcw w obszarze dorzecza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tym dla: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354 jcw w regionie wodnym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Dolnej</a:t>
            </a:r>
            <a:r>
              <a:rPr lang="en-US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Odry</a:t>
            </a:r>
            <a:r>
              <a:rPr lang="en-US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Przymorza</a:t>
            </a:r>
            <a:r>
              <a:rPr lang="en-US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Zachodniego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(zestaw działań opracowany dla 90%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131 jcw w regionie wodnym Górnej Odry (zestaw działań opracowany dla 81%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251 jcw w regionie wodnym Noteci (zestaw działań opracowany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dla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82%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418 jcw w regionie wodnym Środkowej Odry (zestaw działań opracowany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dla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83%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376 jcw w regionie wodnym Warty (zestaw działań opracowany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dla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90 % wszystkich jcw regionu).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Char char="•"/>
              <a:defRPr/>
            </a:pPr>
            <a:endParaRPr lang="pl-PL" altLang="pl-PL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AF23A6EF-A0AE-43D2-B5E1-4EE8D7837FA7}"/>
              </a:ext>
            </a:extLst>
          </p:cNvPr>
          <p:cNvGraphicFramePr>
            <a:graphicFrameLocks noGrp="1"/>
          </p:cNvGraphicFramePr>
          <p:nvPr/>
        </p:nvGraphicFramePr>
        <p:xfrm>
          <a:off x="8726488" y="5689600"/>
          <a:ext cx="4584700" cy="213088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55" name="Obraz 9">
            <a:extLst>
              <a:ext uri="{FF2B5EF4-FFF2-40B4-BE49-F238E27FC236}">
                <a16:creationId xmlns:a16="http://schemas.microsoft.com/office/drawing/2014/main" id="{55F65055-B168-49D3-A24C-A242F5806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A8F32958-1D0D-4B1B-9086-185BF361A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Odry</a:t>
            </a:r>
          </a:p>
        </p:txBody>
      </p:sp>
      <p:pic>
        <p:nvPicPr>
          <p:cNvPr id="27657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B871C491-178C-4853-9683-D7C130C83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638" y="1311275"/>
            <a:ext cx="3454400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FFC1E8D2-6F6E-43A1-AF97-292E4E67F31E}"/>
              </a:ext>
            </a:extLst>
          </p:cNvPr>
          <p:cNvGraphicFramePr>
            <a:graphicFrameLocks noGrp="1"/>
          </p:cNvGraphicFramePr>
          <p:nvPr/>
        </p:nvGraphicFramePr>
        <p:xfrm>
          <a:off x="4886325" y="566102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61" name="Obraz 14">
            <a:extLst>
              <a:ext uri="{FF2B5EF4-FFF2-40B4-BE49-F238E27FC236}">
                <a16:creationId xmlns:a16="http://schemas.microsoft.com/office/drawing/2014/main" id="{A7B24A5B-1499-4212-BB9C-C73275B94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50" y="547688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C351AE1A-D643-441A-9D96-23623FCF67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6325" y="1311275"/>
            <a:ext cx="3454400" cy="43148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upa 14">
            <a:extLst>
              <a:ext uri="{FF2B5EF4-FFF2-40B4-BE49-F238E27FC236}">
                <a16:creationId xmlns:a16="http://schemas.microsoft.com/office/drawing/2014/main" id="{FF1BB4F9-CDEC-4D2B-917E-844AF5BF2BEF}"/>
              </a:ext>
            </a:extLst>
          </p:cNvPr>
          <p:cNvGrpSpPr>
            <a:grpSpLocks/>
          </p:cNvGrpSpPr>
          <p:nvPr/>
        </p:nvGrpSpPr>
        <p:grpSpPr bwMode="auto">
          <a:xfrm>
            <a:off x="8321675" y="1076325"/>
            <a:ext cx="3565525" cy="4994275"/>
            <a:chOff x="8321464" y="1076303"/>
            <a:chExt cx="3333727" cy="4618870"/>
          </a:xfrm>
        </p:grpSpPr>
        <p:pic>
          <p:nvPicPr>
            <p:cNvPr id="29706" name="Obraz 13" descr="Obraz zawierający mapa&#10;&#10;Opis wygenerowany automatycznie">
              <a:extLst>
                <a:ext uri="{FF2B5EF4-FFF2-40B4-BE49-F238E27FC236}">
                  <a16:creationId xmlns:a16="http://schemas.microsoft.com/office/drawing/2014/main" id="{C08C23F5-A42D-4144-A4F0-A9B6D090FD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38" t="4553" r="16190" b="4092"/>
            <a:stretch>
              <a:fillRect/>
            </a:stretch>
          </p:blipFill>
          <p:spPr bwMode="auto">
            <a:xfrm>
              <a:off x="8451005" y="1076303"/>
              <a:ext cx="3204186" cy="4618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Prostokąt: zaokrąglone rogi 6">
              <a:extLst>
                <a:ext uri="{FF2B5EF4-FFF2-40B4-BE49-F238E27FC236}">
                  <a16:creationId xmlns:a16="http://schemas.microsoft.com/office/drawing/2014/main" id="{467766AD-379E-4D2F-9C6E-3C88E8FB0745}"/>
                </a:ext>
              </a:extLst>
            </p:cNvPr>
            <p:cNvSpPr/>
            <p:nvPr/>
          </p:nvSpPr>
          <p:spPr>
            <a:xfrm>
              <a:off x="8321464" y="1328829"/>
              <a:ext cx="1601555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jcwp rzeczne (RW)</a:t>
              </a:r>
            </a:p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8 020 działań </a:t>
              </a:r>
              <a:r>
                <a:rPr lang="pl-PL" sz="10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(74% wszystkich działań)</a:t>
              </a:r>
            </a:p>
          </p:txBody>
        </p:sp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027CE89B-07FE-48D0-83CA-05A223160829}"/>
                </a:ext>
              </a:extLst>
            </p:cNvPr>
            <p:cNvSpPr/>
            <p:nvPr/>
          </p:nvSpPr>
          <p:spPr>
            <a:xfrm>
              <a:off x="10053637" y="1964548"/>
              <a:ext cx="1601554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jcwp zbiornikowe (</a:t>
              </a:r>
              <a:r>
                <a:rPr lang="pl-PL" sz="1000" b="1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RWr</a:t>
              </a: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)</a:t>
              </a:r>
            </a:p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57 działań</a:t>
              </a:r>
              <a:endParaRPr lang="pl-PL" sz="1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99485755-8552-45EE-BB20-EDD19A56AFD0}"/>
                </a:ext>
              </a:extLst>
            </p:cNvPr>
            <p:cNvSpPr/>
            <p:nvPr/>
          </p:nvSpPr>
          <p:spPr>
            <a:xfrm>
              <a:off x="8321464" y="2504835"/>
              <a:ext cx="1601555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jcwp jeziorne (LW)</a:t>
              </a:r>
            </a:p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2 398 działań </a:t>
              </a:r>
              <a:r>
                <a:rPr lang="pl-PL" sz="10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(22% wszystkich działań)</a:t>
              </a:r>
            </a:p>
          </p:txBody>
        </p:sp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7A7BCACF-5324-423B-A51E-A090FAEEA4EA}"/>
                </a:ext>
              </a:extLst>
            </p:cNvPr>
            <p:cNvSpPr/>
            <p:nvPr/>
          </p:nvSpPr>
          <p:spPr>
            <a:xfrm>
              <a:off x="10053637" y="3489978"/>
              <a:ext cx="1601554" cy="679764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jcwp przybrzeżne i przejściowe (TW i CW)</a:t>
              </a:r>
            </a:p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70 działań</a:t>
              </a:r>
              <a:endParaRPr lang="pl-PL" sz="1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E31A31C2-F19A-48F5-8890-E7E6CA4DD468}"/>
                </a:ext>
              </a:extLst>
            </p:cNvPr>
            <p:cNvSpPr/>
            <p:nvPr/>
          </p:nvSpPr>
          <p:spPr>
            <a:xfrm>
              <a:off x="8321464" y="4156528"/>
              <a:ext cx="1601555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l-PL" sz="1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jcwpd 274 działania</a:t>
              </a:r>
              <a:endParaRPr lang="pl-PL" sz="1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Odry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155700"/>
            <a:ext cx="7567613" cy="52475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Odry opracowano łącznie 10 826 działań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których szacunkowy koszt określony został na ponad 9 mld zł. </a:t>
            </a: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l-PL" altLang="pl-PL" sz="1400" dirty="0">
                <a:latin typeface="Arial" panose="020B0604020202020204" pitchFamily="34" charset="0"/>
                <a:ea typeface="Roboto" panose="02000000000000000000" pitchFamily="2" charset="0"/>
              </a:rPr>
              <a:t>Największy udział w kosztach zestawu działań mają działania podstawowe - 83%, pozostałe 17% stanowią działania uzupełniające. Największy udział w kosztach mają działania z zakresu gospodarki komunalnej i odpadami - 84%.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8020 działań.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stanowią działania związane z poprawą warunków dla obszarów chronionych 3 877 działań; działania związane z gospodarką ściekową - 1 041 działań, przebudowa budowli piętrzących w zakresie zapewniającym ciągłość biologiczną i osiągnięcie celów środowiskowych - 636 działań.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l-PL" altLang="pl-PL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zbiornikowe: 57 działań.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związane z poprawą warunków dla obszarów chronionych 16 działań; weryfikacja programu ochrony środowiska – 13 działań.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</a:t>
            </a:r>
            <a:r>
              <a:rPr lang="pl-PL" altLang="pl-PL" sz="14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2398 działań.</a:t>
            </a:r>
            <a:r>
              <a:rPr lang="pl-PL" altLang="pl-PL" sz="14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68% działania podstawowe, 32% uzupełniające. Najliczniejszą grupę działań stanowią działania związane z poprawą warunków dla obszarów chronionych – 964 działania; weryfikacja programu ochrony środowiska oraz działania kontrolne i monitoringowe – 235 działań.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przejściowe i przybrzeżne: 70 działań.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związane z poprawą warunków dla obszarów chronionych 37 działań.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274 działania</a:t>
            </a:r>
            <a:r>
              <a:rPr lang="pl-PL" altLang="pl-PL" sz="1400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z kategorii inne oraz gospodarka komunalna</a:t>
            </a:r>
            <a:r>
              <a:rPr lang="pl-PL" altLang="pl-PL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pl-PL" altLang="pl-PL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Obraz 7">
            <a:extLst>
              <a:ext uri="{FF2B5EF4-FFF2-40B4-BE49-F238E27FC236}">
                <a16:creationId xmlns:a16="http://schemas.microsoft.com/office/drawing/2014/main" id="{D8EB33DC-D8AA-48B3-81B2-847B7886F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Obraz 9">
            <a:extLst>
              <a:ext uri="{FF2B5EF4-FFF2-40B4-BE49-F238E27FC236}">
                <a16:creationId xmlns:a16="http://schemas.microsoft.com/office/drawing/2014/main" id="{B6F89310-5C63-44DB-B99B-34EF387540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 Box 534">
            <a:extLst>
              <a:ext uri="{FF2B5EF4-FFF2-40B4-BE49-F238E27FC236}">
                <a16:creationId xmlns:a16="http://schemas.microsoft.com/office/drawing/2014/main" id="{F404B8A3-D362-4388-8E14-7BA3E38DD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4667" y="2410899"/>
            <a:ext cx="2491018" cy="287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82563" indent="-182563"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367  jcwp RW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opracowano 2418 działań naprawczych (74% - działania podstawowe, 26% - uzupełniające).</a:t>
            </a:r>
          </a:p>
          <a:p>
            <a:pPr marL="182563" indent="-182563"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11 jcwp </a:t>
            </a:r>
            <a:r>
              <a:rPr lang="pl-PL" altLang="pl-PL" sz="11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opracowano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42 działania naprawcze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(43% –działania  podstawowe,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57% – uzupełniające)</a:t>
            </a:r>
          </a:p>
          <a:p>
            <a:pPr marL="182563" indent="-182563"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21 jcwp LW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opracowano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106 działań naprawczych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(56% – działania  podstawowe,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44% – uzupełniające)</a:t>
            </a:r>
          </a:p>
          <a:p>
            <a:pPr marL="182563" indent="-182563"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19 jcwpd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opracowano 95 działań naprawczych (12% – działania podstawowe, 88 % – uzupełniające)</a:t>
            </a:r>
          </a:p>
        </p:txBody>
      </p:sp>
      <p:pic>
        <p:nvPicPr>
          <p:cNvPr id="41989" name="Obraz 9">
            <a:extLst>
              <a:ext uri="{FF2B5EF4-FFF2-40B4-BE49-F238E27FC236}">
                <a16:creationId xmlns:a16="http://schemas.microsoft.com/office/drawing/2014/main" id="{191ED90E-79E9-4FD1-B8B4-08675CA35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pole tekstowe 1">
            <a:extLst>
              <a:ext uri="{FF2B5EF4-FFF2-40B4-BE49-F238E27FC236}">
                <a16:creationId xmlns:a16="http://schemas.microsoft.com/office/drawing/2014/main" id="{A03B2AB0-9F0F-45B3-8310-B8559F2D4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Środkowej Odry</a:t>
            </a:r>
          </a:p>
        </p:txBody>
      </p:sp>
      <p:sp>
        <p:nvSpPr>
          <p:cNvPr id="41991" name="Rectangle 7">
            <a:extLst>
              <a:ext uri="{FF2B5EF4-FFF2-40B4-BE49-F238E27FC236}">
                <a16:creationId xmlns:a16="http://schemas.microsoft.com/office/drawing/2014/main" id="{017044AF-F474-4F1C-93DF-3A6CF830B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4583" y="5634673"/>
            <a:ext cx="5651500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1" tIns="45677" rIns="91451" bIns="45677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Mapa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ogólna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jcwp</a:t>
            </a:r>
            <a:r>
              <a:rPr lang="pl-PL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d 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 </a:t>
            </a: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zestawami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działań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</a:t>
            </a:r>
            <a:r>
              <a:rPr lang="pl-PL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region wodny Środkowej</a:t>
            </a:r>
            <a:r>
              <a:rPr lang="pl-PL" altLang="pl-PL" sz="800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Calibri" panose="020F0502020204030204" pitchFamily="34" charset="0"/>
              </a:rPr>
              <a:t> Odry</a:t>
            </a:r>
            <a:endParaRPr lang="en-US" altLang="pl-PL" sz="800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pl-PL" sz="800" dirty="0">
              <a:solidFill>
                <a:schemeClr val="accent1"/>
              </a:solidFill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41992" name="pole tekstowe 10">
            <a:extLst>
              <a:ext uri="{FF2B5EF4-FFF2-40B4-BE49-F238E27FC236}">
                <a16:creationId xmlns:a16="http://schemas.microsoft.com/office/drawing/2014/main" id="{A0BE9779-6849-4D99-ACAB-7D14997BD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96975"/>
            <a:ext cx="11815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W regionie wodnym </a:t>
            </a: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Środkowej Odry </a:t>
            </a: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opracowano zestawy działań dla 418 jcw </a:t>
            </a:r>
            <a:r>
              <a:rPr lang="pl-PL" altLang="pl-PL" sz="1300" dirty="0">
                <a:latin typeface="Roboto" panose="02000000000000000000" pitchFamily="2" charset="0"/>
              </a:rPr>
              <a:t>(83% wszystkich jcw): łącznie 2661 działań: 1886 działania podstawowe, 775 działania uzupełniające).</a:t>
            </a:r>
          </a:p>
        </p:txBody>
      </p:sp>
      <p:sp>
        <p:nvSpPr>
          <p:cNvPr id="41993" name="Rectangle 9">
            <a:extLst>
              <a:ext uri="{FF2B5EF4-FFF2-40B4-BE49-F238E27FC236}">
                <a16:creationId xmlns:a16="http://schemas.microsoft.com/office/drawing/2014/main" id="{5A323067-97FF-423A-8580-948530206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065" y="5614353"/>
            <a:ext cx="565150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1" tIns="45677" rIns="91451" bIns="45677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Mapa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ogólna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jcwp</a:t>
            </a:r>
            <a:r>
              <a:rPr lang="pl-PL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 </a:t>
            </a: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zestawami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działań</a:t>
            </a:r>
            <a:r>
              <a:rPr lang="pl-PL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</a:t>
            </a:r>
            <a:r>
              <a:rPr lang="pl-PL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region wodny Środkowej Odry</a:t>
            </a:r>
            <a:endParaRPr lang="en-US" altLang="pl-PL" sz="800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F73B1E2A-BF51-473C-A63A-1F607A46DA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065" y="1761470"/>
            <a:ext cx="4564705" cy="4151650"/>
          </a:xfrm>
          <a:prstGeom prst="rect">
            <a:avLst/>
          </a:prstGeom>
        </p:spPr>
      </p:pic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4989C2F4-430A-457E-88F8-59BC6AFF53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4583" y="1769724"/>
            <a:ext cx="4564705" cy="41516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Obraz 7">
            <a:extLst>
              <a:ext uri="{FF2B5EF4-FFF2-40B4-BE49-F238E27FC236}">
                <a16:creationId xmlns:a16="http://schemas.microsoft.com/office/drawing/2014/main" id="{2BB2378D-A359-40CE-BDFB-BC2E324E2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Obraz 9">
            <a:extLst>
              <a:ext uri="{FF2B5EF4-FFF2-40B4-BE49-F238E27FC236}">
                <a16:creationId xmlns:a16="http://schemas.microsoft.com/office/drawing/2014/main" id="{294C7860-A544-456D-A8CF-B168F641B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pole tekstowe 1">
            <a:extLst>
              <a:ext uri="{FF2B5EF4-FFF2-40B4-BE49-F238E27FC236}">
                <a16:creationId xmlns:a16="http://schemas.microsoft.com/office/drawing/2014/main" id="{6C7036F4-DDA5-4D23-AA77-023127258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Środkowej Odry</a:t>
            </a:r>
          </a:p>
        </p:txBody>
      </p:sp>
      <p:sp>
        <p:nvSpPr>
          <p:cNvPr id="44037" name="pole tekstowe 12">
            <a:extLst>
              <a:ext uri="{FF2B5EF4-FFF2-40B4-BE49-F238E27FC236}">
                <a16:creationId xmlns:a16="http://schemas.microsoft.com/office/drawing/2014/main" id="{9C31D128-0BC3-4128-9EF2-1BA2CC679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56467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Harmonogram wdrożenia działań (łącznie wszystkie kategorie wód jcwp)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B4103CFC-D0BA-44BC-B332-6C7AFB765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4163" y="2616200"/>
            <a:ext cx="4841875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Koszt realizacji działań jcwp – łącznie 2 642 467,47 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7A8218B1-1AA0-41B9-A8F5-DEFAC05598BC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5AB22E4-7386-4A53-9B33-2D56BD572A0A}"/>
              </a:ext>
            </a:extLst>
          </p:cNvPr>
          <p:cNvSpPr txBox="1"/>
          <p:nvPr/>
        </p:nvSpPr>
        <p:spPr>
          <a:xfrm>
            <a:off x="6796088" y="4137025"/>
            <a:ext cx="4679950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>
                <a:latin typeface="Roboto" panose="02000000000000000000" pitchFamily="2" charset="0"/>
              </a:rPr>
              <a:t>Środki NFOŚiGW/WFOŚiGW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>
                <a:latin typeface="Roboto" panose="02000000000000000000" pitchFamily="2" charset="0"/>
              </a:rPr>
              <a:t>Środki UE</a:t>
            </a:r>
          </a:p>
        </p:txBody>
      </p:sp>
      <p:pic>
        <p:nvPicPr>
          <p:cNvPr id="44041" name="Obraz 15">
            <a:extLst>
              <a:ext uri="{FF2B5EF4-FFF2-40B4-BE49-F238E27FC236}">
                <a16:creationId xmlns:a16="http://schemas.microsoft.com/office/drawing/2014/main" id="{29C63997-870E-466C-96D9-EBAC1F8B9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B092535F-9D86-43CF-A561-EEB8B51232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480908"/>
              </p:ext>
            </p:extLst>
          </p:nvPr>
        </p:nvGraphicFramePr>
        <p:xfrm>
          <a:off x="377217" y="2165350"/>
          <a:ext cx="5974977" cy="3692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Obraz 7">
            <a:extLst>
              <a:ext uri="{FF2B5EF4-FFF2-40B4-BE49-F238E27FC236}">
                <a16:creationId xmlns:a16="http://schemas.microsoft.com/office/drawing/2014/main" id="{37078901-2268-4140-B19D-7DE3A1049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Obraz 9">
            <a:extLst>
              <a:ext uri="{FF2B5EF4-FFF2-40B4-BE49-F238E27FC236}">
                <a16:creationId xmlns:a16="http://schemas.microsoft.com/office/drawing/2014/main" id="{B666C548-6781-4AFF-B8C1-3E912DCD80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pole tekstowe 1">
            <a:extLst>
              <a:ext uri="{FF2B5EF4-FFF2-40B4-BE49-F238E27FC236}">
                <a16:creationId xmlns:a16="http://schemas.microsoft.com/office/drawing/2014/main" id="{E6F24E7E-6A16-4243-9BBB-376DC8227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 Środkowej Odry</a:t>
            </a:r>
          </a:p>
        </p:txBody>
      </p:sp>
      <p:sp>
        <p:nvSpPr>
          <p:cNvPr id="46085" name="pole tekstowe 13">
            <a:extLst>
              <a:ext uri="{FF2B5EF4-FFF2-40B4-BE49-F238E27FC236}">
                <a16:creationId xmlns:a16="http://schemas.microsoft.com/office/drawing/2014/main" id="{ACBBA2B0-5376-4091-9023-475C175DD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5088"/>
            <a:ext cx="67297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Jednostki</a:t>
            </a: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odpowiedzialne za realizację (łącznie wszystkie kategorie wód jcwp – region wodny)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F55ADCBD-3E42-4C38-B532-400C40462B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108025"/>
              </p:ext>
            </p:extLst>
          </p:nvPr>
        </p:nvGraphicFramePr>
        <p:xfrm>
          <a:off x="1579174" y="1712100"/>
          <a:ext cx="9383465" cy="4277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Obraz 7">
            <a:extLst>
              <a:ext uri="{FF2B5EF4-FFF2-40B4-BE49-F238E27FC236}">
                <a16:creationId xmlns:a16="http://schemas.microsoft.com/office/drawing/2014/main" id="{3BA06422-55E8-44AE-9B38-BCD864FAB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0467" name="Obraz 9">
            <a:extLst>
              <a:ext uri="{FF2B5EF4-FFF2-40B4-BE49-F238E27FC236}">
                <a16:creationId xmlns:a16="http://schemas.microsoft.com/office/drawing/2014/main" id="{D36B6222-26B8-44F4-B065-B41F7766B7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B01388CF-98F2-4F02-93B8-BDCD93FDA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Środkowej Odry</a:t>
            </a:r>
          </a:p>
        </p:txBody>
      </p:sp>
      <p:sp>
        <p:nvSpPr>
          <p:cNvPr id="190469" name="Text Box 5">
            <a:extLst>
              <a:ext uri="{FF2B5EF4-FFF2-40B4-BE49-F238E27FC236}">
                <a16:creationId xmlns:a16="http://schemas.microsoft.com/office/drawing/2014/main" id="{75280715-A1E9-4FD7-B26A-45ADF38F2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975" y="5958166"/>
            <a:ext cx="265329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just" eaLnBrk="1" hangingPunct="1"/>
            <a:r>
              <a:rPr lang="pl-PL" alt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Załącznik 7.3 </a:t>
            </a:r>
            <a:r>
              <a:rPr lang="pl-PL" alt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Zestaw_działań_RW_ODOdra</a:t>
            </a:r>
            <a:endParaRPr lang="pl-PL" altLang="pl-PL" sz="10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FD49993-CE2D-4D68-AB2E-AC1FB65221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9" r="21667" b="30222"/>
          <a:stretch/>
        </p:blipFill>
        <p:spPr>
          <a:xfrm>
            <a:off x="1069975" y="1200230"/>
            <a:ext cx="9293225" cy="47853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Obraz 7">
            <a:extLst>
              <a:ext uri="{FF2B5EF4-FFF2-40B4-BE49-F238E27FC236}">
                <a16:creationId xmlns:a16="http://schemas.microsoft.com/office/drawing/2014/main" id="{BD09E426-9D08-46B9-A0C0-12F6A47BA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Obraz 9">
            <a:extLst>
              <a:ext uri="{FF2B5EF4-FFF2-40B4-BE49-F238E27FC236}">
                <a16:creationId xmlns:a16="http://schemas.microsoft.com/office/drawing/2014/main" id="{7FF4984A-A721-4971-B1F5-CCC895B17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pole tekstowe 1">
            <a:extLst>
              <a:ext uri="{FF2B5EF4-FFF2-40B4-BE49-F238E27FC236}">
                <a16:creationId xmlns:a16="http://schemas.microsoft.com/office/drawing/2014/main" id="{1A25F323-0CB4-4708-884A-4828015E1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4" y="868363"/>
            <a:ext cx="114166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udział poszczególnych typów działań - region wodny Środkowej Odry</a:t>
            </a:r>
          </a:p>
        </p:txBody>
      </p:sp>
      <p:sp>
        <p:nvSpPr>
          <p:cNvPr id="48133" name="Text Box 33">
            <a:extLst>
              <a:ext uri="{FF2B5EF4-FFF2-40B4-BE49-F238E27FC236}">
                <a16:creationId xmlns:a16="http://schemas.microsoft.com/office/drawing/2014/main" id="{4F802A5E-2864-488E-B175-3DAE510CF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6125" y="2804322"/>
            <a:ext cx="700189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znaczących – jcwp rzeczne RW</a:t>
            </a:r>
          </a:p>
        </p:txBody>
      </p:sp>
      <p:sp>
        <p:nvSpPr>
          <p:cNvPr id="48134" name="Text Box 35">
            <a:extLst>
              <a:ext uri="{FF2B5EF4-FFF2-40B4-BE49-F238E27FC236}">
                <a16:creationId xmlns:a16="http://schemas.microsoft.com/office/drawing/2014/main" id="{B39B7981-5170-43EF-A886-60C3E8F2C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9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W regionie wodnym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Środkowej Odry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dla 367 jcwp RW opracowano 2418 działań naprawczych, z czego 1111 to działania nietechniczne,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517 techniczne, 790 nietechniczno/techniczne. Działania naprawcze nakierowane na redukcję presji znaczących, w tym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skumulowanych (RWC)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łącznie 40 %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presje fizykochemiczne i chemiczne (RWP)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33 %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presje hydromorfologiczne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24 %, zaś 3 % stanowią działania nakierowane na redukcje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hydrologicznej.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B966A3F5-EA55-47B1-91F6-6DA4542EFE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0264758"/>
              </p:ext>
            </p:extLst>
          </p:nvPr>
        </p:nvGraphicFramePr>
        <p:xfrm>
          <a:off x="3297872" y="3238587"/>
          <a:ext cx="5596255" cy="2712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Obraz 7">
            <a:extLst>
              <a:ext uri="{FF2B5EF4-FFF2-40B4-BE49-F238E27FC236}">
                <a16:creationId xmlns:a16="http://schemas.microsoft.com/office/drawing/2014/main" id="{367EF8B9-3077-4B86-A96E-7C046E1A3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93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515" name="Obraz 9">
            <a:extLst>
              <a:ext uri="{FF2B5EF4-FFF2-40B4-BE49-F238E27FC236}">
                <a16:creationId xmlns:a16="http://schemas.microsoft.com/office/drawing/2014/main" id="{24FDDFD9-D2C6-4F75-803D-E881FDFCD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2516" name="pole tekstowe 1">
            <a:extLst>
              <a:ext uri="{FF2B5EF4-FFF2-40B4-BE49-F238E27FC236}">
                <a16:creationId xmlns:a16="http://schemas.microsoft.com/office/drawing/2014/main" id="{E1A59227-B589-4C52-B119-C8FE2F0E0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4" y="582613"/>
            <a:ext cx="1131506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Środkowej Odry  – przykład jcwp Bóbr od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zb.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Pilchowice </a:t>
            </a:r>
            <a:b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Żeliszowskiego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Potoku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97F8D11E-336D-4E6B-B5A4-C1676C9BE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" y="2808288"/>
            <a:ext cx="11703050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</a:rPr>
              <a:t>Działania uzupełniające: 5 nietechnicznych, 1 techniczne</a:t>
            </a:r>
          </a:p>
        </p:txBody>
      </p:sp>
      <p:graphicFrame>
        <p:nvGraphicFramePr>
          <p:cNvPr id="192580" name="Group 68">
            <a:extLst>
              <a:ext uri="{FF2B5EF4-FFF2-40B4-BE49-F238E27FC236}">
                <a16:creationId xmlns:a16="http://schemas.microsoft.com/office/drawing/2014/main" id="{EED6EC98-B3E5-48A9-B6DB-6A0AFF689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624627"/>
              </p:ext>
            </p:extLst>
          </p:nvPr>
        </p:nvGraphicFramePr>
        <p:xfrm>
          <a:off x="247650" y="3098800"/>
          <a:ext cx="11703050" cy="3158814"/>
        </p:xfrm>
        <a:graphic>
          <a:graphicData uri="http://schemas.openxmlformats.org/drawingml/2006/table">
            <a:tbl>
              <a:tblPr/>
              <a:tblGrid>
                <a:gridCol w="11703050">
                  <a:extLst>
                    <a:ext uri="{9D8B030D-6E8A-4147-A177-3AD203B41FA5}">
                      <a16:colId xmlns:a16="http://schemas.microsoft.com/office/drawing/2014/main" val="1056306126"/>
                    </a:ext>
                  </a:extLst>
                </a:gridCol>
              </a:tblGrid>
              <a:tr h="244168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RWHM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pl-PL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847163"/>
                  </a:ext>
                </a:extLst>
              </a:tr>
              <a:tr h="525463">
                <a:tc>
                  <a:txBody>
                    <a:bodyPr/>
                    <a:lstStyle>
                      <a:lvl1pPr marL="457200" indent="-45720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838200" indent="-3810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257300" indent="-3429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764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1336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908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30480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5052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9624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 Opracowanie wariantowej analizy sposobu udrożnienia budowli piętrzących na cieku wraz ze wskazaniem wariantu do realizacji oraz opracowaniem dokumentacji projektowej.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 Realizacja wybranego wariantu udrożnienia cieku - działanie inwestycyjne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3. Ocena wpływu budowli poprzecznych na ciągłość biologiczną i cele środowiskowe jcwp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4. Kontrola funkcjonowania urządzeń do migracji ryb.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5. Monitoring skuteczności istniejących urządzeń do migracji ryb.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6. Realizacja działań naprawczych dla obszarów chronionych w zakresie realizacji wymogów dla rzek </a:t>
                      </a:r>
                      <a:r>
                        <a:rPr kumimoji="0" lang="pl-PL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włosienicznikowych</a:t>
                      </a:r>
                      <a:endParaRPr kumimoji="0" lang="pl-PL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260752"/>
                  </a:ext>
                </a:extLst>
              </a:tr>
              <a:tr h="516894">
                <a:tc>
                  <a:txBody>
                    <a:bodyPr/>
                    <a:lstStyle>
                      <a:lvl1pPr marL="457200" indent="-45720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838200" indent="-3810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257300" indent="-3429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764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1336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908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30480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5052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9624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76213" marR="0" lvl="0" indent="-17621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wariantowej analizy sposobu udrożnienia budowli piętrzących na cieku Bóbr wraz ze wskazaniem wariantu do realizacji oraz opracowaniem dokumentacji projektowej</a:t>
                      </a:r>
                    </a:p>
                    <a:p>
                      <a:pPr marL="176213" marR="0" lvl="0" indent="-17621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wybranego wariantu udrożnienia cieku Bóbr - działanie inwestycyjne</a:t>
                      </a:r>
                    </a:p>
                    <a:p>
                      <a:pPr marL="176213" marR="0" lvl="0" indent="-17621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kontrolno-administracyjne wskazane dla drożności biologicznej. Działanie polega na ocenie wpływu budowli na ciągłość biologiczną i spełnienie celów środowiskowych, w szczególności, czy obiekt jest wyposażony w urządzenia do migracji ryb lub parametry obiektu (np. wysokość piętrzenia) umożliwiają migrację ryb. Wykaz budowli objętych działaniem zamieszczono w Zał. 1 Wykaz działań dla budowli. </a:t>
                      </a:r>
                    </a:p>
                    <a:p>
                      <a:pPr marL="176213" marR="0" lvl="0" indent="-17621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kontrolno-administracyjne wskazane dla drożności biologicznej. Celem działania jest kontrola, czy dane urządzenie/budowla (np. przepławka, kanał obiegowy, bystrze) jest prawidłowo eksploatowane i umożliwia migrację ryb (np. czy wlot przepławki od górnej i dolnej wody nie jest zamknięty, czy jest odpowiedni przepływ przez przepławkę, czy nie jest zablokowana śmieciami, czy użytkownik prowadzi obserwacje migracji ryb). Wykaz budowli objętych działaniem zamieszczono w Zał. 1 Wykaz działań dla budowli. Kontrolę należy wykonać co najmniej raz w ciągu cyklu planistycznego. Działanie realizowane w ramach kontroli gospodarowania wodami, o jakiej mowa w art. 334 i n. pr.w.</a:t>
                      </a:r>
                    </a:p>
                    <a:p>
                      <a:pPr marL="176213" marR="0" lvl="0" indent="-17621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monitoringowe wskazane dla drożności biologicznej. Monitoring skuteczności istniejących urządzeń do migracji ryb w celu weryfikacji prawidłowego funkcjonowania tych urządzeń. Wykaz budowli objętych działaniem zamieszczono w Zał. 1 Wykaz działań dla budowli. Monitoring należy wykonać co najmniej raz w ciągu cyklu planistycznego.</a:t>
                      </a:r>
                    </a:p>
                    <a:p>
                      <a:pPr marL="176213" marR="0" lvl="0" indent="-17621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Rozpoznanie zasadności, a w przypadku jej stwierdzenia wprowadzenie w PZO/PO działań ograniczających negatywnie oddziaływanie budowli regulacyjnych i przekształceń hydromorfologicznych na cele środowiskowe wynikające z wymagań dla obszarów chronionych w zakresie stanu hydromorfologii (wg wymogów rzek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włosienicznikowych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/wylewy). (Obszar Natura 2000 Ostoja nad Bobrem)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109177"/>
                  </a:ext>
                </a:extLst>
              </a:tr>
            </a:tbl>
          </a:graphicData>
        </a:graphic>
      </p:graphicFrame>
      <p:graphicFrame>
        <p:nvGraphicFramePr>
          <p:cNvPr id="192557" name="Group 45">
            <a:extLst>
              <a:ext uri="{FF2B5EF4-FFF2-40B4-BE49-F238E27FC236}">
                <a16:creationId xmlns:a16="http://schemas.microsoft.com/office/drawing/2014/main" id="{CB4688AC-9FB9-440C-B215-A8E598ADD1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356538"/>
              </p:ext>
            </p:extLst>
          </p:nvPr>
        </p:nvGraphicFramePr>
        <p:xfrm>
          <a:off x="231775" y="1252538"/>
          <a:ext cx="11703050" cy="1514476"/>
        </p:xfrm>
        <a:graphic>
          <a:graphicData uri="http://schemas.openxmlformats.org/drawingml/2006/table">
            <a:tbl>
              <a:tblPr/>
              <a:tblGrid>
                <a:gridCol w="1271420">
                  <a:extLst>
                    <a:ext uri="{9D8B030D-6E8A-4147-A177-3AD203B41FA5}">
                      <a16:colId xmlns:a16="http://schemas.microsoft.com/office/drawing/2014/main" val="2224701846"/>
                    </a:ext>
                  </a:extLst>
                </a:gridCol>
                <a:gridCol w="3570110">
                  <a:extLst>
                    <a:ext uri="{9D8B030D-6E8A-4147-A177-3AD203B41FA5}">
                      <a16:colId xmlns:a16="http://schemas.microsoft.com/office/drawing/2014/main" val="348800228"/>
                    </a:ext>
                  </a:extLst>
                </a:gridCol>
                <a:gridCol w="1580061">
                  <a:extLst>
                    <a:ext uri="{9D8B030D-6E8A-4147-A177-3AD203B41FA5}">
                      <a16:colId xmlns:a16="http://schemas.microsoft.com/office/drawing/2014/main" val="1805950295"/>
                    </a:ext>
                  </a:extLst>
                </a:gridCol>
                <a:gridCol w="3095630">
                  <a:extLst>
                    <a:ext uri="{9D8B030D-6E8A-4147-A177-3AD203B41FA5}">
                      <a16:colId xmlns:a16="http://schemas.microsoft.com/office/drawing/2014/main" val="3881951354"/>
                    </a:ext>
                  </a:extLst>
                </a:gridCol>
                <a:gridCol w="2185829">
                  <a:extLst>
                    <a:ext uri="{9D8B030D-6E8A-4147-A177-3AD203B41FA5}">
                      <a16:colId xmlns:a16="http://schemas.microsoft.com/office/drawing/2014/main" val="3575591444"/>
                    </a:ext>
                  </a:extLst>
                </a:gridCol>
              </a:tblGrid>
              <a:tr h="285750">
                <a:tc gridSpan="5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      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Bóbr od </a:t>
                      </a:r>
                      <a:r>
                        <a:rPr kumimoji="0" lang="pl-PL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zb.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Pilchowice do </a:t>
                      </a:r>
                      <a:r>
                        <a:rPr kumimoji="0" lang="pl-PL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Żeliszowskiego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Potoku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366544"/>
                  </a:ext>
                </a:extLst>
              </a:tr>
              <a:tr h="5889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RW600003163759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naturalne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BIO_HM, BIO_FIZ, FIZ, CHEM, CHEM_B, CHEM_SZ, OCH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523825"/>
                  </a:ext>
                </a:extLst>
              </a:tr>
              <a:tr h="6397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NAZWA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Bóbr od zb. Pilchowice do Żeliszowskiego Potoku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Ocena stanu 2019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37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Obraz 7">
            <a:extLst>
              <a:ext uri="{FF2B5EF4-FFF2-40B4-BE49-F238E27FC236}">
                <a16:creationId xmlns:a16="http://schemas.microsoft.com/office/drawing/2014/main" id="{5F7AAC63-1E9A-4CE8-8AEF-05975FBDE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63" name="Obraz 9">
            <a:extLst>
              <a:ext uri="{FF2B5EF4-FFF2-40B4-BE49-F238E27FC236}">
                <a16:creationId xmlns:a16="http://schemas.microsoft.com/office/drawing/2014/main" id="{EB610B35-B48B-4AE3-AAC7-85E05EA0B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64" name="pole tekstowe 1">
            <a:extLst>
              <a:ext uri="{FF2B5EF4-FFF2-40B4-BE49-F238E27FC236}">
                <a16:creationId xmlns:a16="http://schemas.microsoft.com/office/drawing/2014/main" id="{78FAF28C-FF95-4457-8CB8-23FA4A3A1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75" y="671513"/>
            <a:ext cx="116649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Środkowej Odry  - przykład jcwp przykład jcwp Bóbr od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zb.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Pilchowice do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Żeliszowskiego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Potoku</a:t>
            </a:r>
          </a:p>
          <a:p>
            <a:pPr algn="just" eaLnBrk="1" hangingPunct="1"/>
            <a:endParaRPr lang="pl-PL" altLang="pl-PL" b="1" dirty="0">
              <a:solidFill>
                <a:schemeClr val="accent1"/>
              </a:solidFill>
            </a:endParaRP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0EB25E0B-C1B9-4972-90BF-B8491B88B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75" y="1503363"/>
            <a:ext cx="11599863" cy="269875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</a:rPr>
              <a:t>Działania podstawowe: 9 w tym 4 technicznych, 5 nietechniczne</a:t>
            </a:r>
          </a:p>
        </p:txBody>
      </p:sp>
      <p:graphicFrame>
        <p:nvGraphicFramePr>
          <p:cNvPr id="194624" name="Group 64">
            <a:extLst>
              <a:ext uri="{FF2B5EF4-FFF2-40B4-BE49-F238E27FC236}">
                <a16:creationId xmlns:a16="http://schemas.microsoft.com/office/drawing/2014/main" id="{243BB844-97CB-4FE3-B929-771BDD1B54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538060"/>
              </p:ext>
            </p:extLst>
          </p:nvPr>
        </p:nvGraphicFramePr>
        <p:xfrm>
          <a:off x="282575" y="1848083"/>
          <a:ext cx="11626850" cy="4254034"/>
        </p:xfrm>
        <a:graphic>
          <a:graphicData uri="http://schemas.openxmlformats.org/drawingml/2006/table">
            <a:tbl>
              <a:tblPr/>
              <a:tblGrid>
                <a:gridCol w="3983868">
                  <a:extLst>
                    <a:ext uri="{9D8B030D-6E8A-4147-A177-3AD203B41FA5}">
                      <a16:colId xmlns:a16="http://schemas.microsoft.com/office/drawing/2014/main" val="2108185767"/>
                    </a:ext>
                  </a:extLst>
                </a:gridCol>
                <a:gridCol w="3344006">
                  <a:extLst>
                    <a:ext uri="{9D8B030D-6E8A-4147-A177-3AD203B41FA5}">
                      <a16:colId xmlns:a16="http://schemas.microsoft.com/office/drawing/2014/main" val="1423015981"/>
                    </a:ext>
                  </a:extLst>
                </a:gridCol>
                <a:gridCol w="4298976">
                  <a:extLst>
                    <a:ext uri="{9D8B030D-6E8A-4147-A177-3AD203B41FA5}">
                      <a16:colId xmlns:a16="http://schemas.microsoft.com/office/drawing/2014/main" val="2803892580"/>
                    </a:ext>
                  </a:extLst>
                </a:gridCol>
              </a:tblGrid>
              <a:tr h="437831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RWHM (2 działania)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RWC (2 działania)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RWP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endParaRPr kumimoji="0" lang="pl-PL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(5 działań)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049384"/>
                  </a:ext>
                </a:extLst>
              </a:tr>
              <a:tr h="938902">
                <a:tc>
                  <a:txBody>
                    <a:bodyPr/>
                    <a:lstStyle>
                      <a:lvl1pPr marL="457200" indent="-45720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838200" indent="-3810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257300" indent="-3429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764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1336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908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30480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5052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9624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71463" marR="0" lvl="0" indent="-2714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naprawczych dla obszarów chronionych zależnych od hydromorfologii (wg celów środowiskowych: wymogów rzek </a:t>
                      </a:r>
                      <a:r>
                        <a:rPr kumimoji="0" lang="pl-PL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włosienicznikowych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wylewy Q50).</a:t>
                      </a:r>
                    </a:p>
                    <a:p>
                      <a:pPr marL="271463" marR="0" lvl="0" indent="-2714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naprawczych dla obszarów chronionych w zakresie utrzymania naturalnego charakteru koryta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wynikających z planów ochrony i planów zadań ochronnych dla obszarów chronionych ( 2 działania)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71463" marR="0" lvl="0" indent="-2714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Realizacja Krajowego Programu Oczyszczania Ścieków Komunalnych (4 d</a:t>
                      </a:r>
                      <a:r>
                        <a:rPr kumimoji="0" lang="en-US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</a:t>
                      </a:r>
                      <a:r>
                        <a:rPr kumimoji="0" lang="pl-PL" altLang="en-US" sz="10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iałania</a:t>
                      </a:r>
                      <a:r>
                        <a:rPr kumimoji="0" lang="pl-PL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)</a:t>
                      </a:r>
                    </a:p>
                    <a:p>
                      <a:pPr marL="271463" marR="0" lvl="0" indent="-2714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Kontrole dotyczące stosowania programu działań mających na celu zmniejszenie zanieczyszczenia wód azotanami pochodzącymi ze źródeł rolniczych oraz zapobieganie dalszemu zanieczyszczeniu przez podmioty prowadzące produkcję rolną i działalność (1 działanie)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86751"/>
                  </a:ext>
                </a:extLst>
              </a:tr>
              <a:tr h="22145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Rozpoznanie zasadności, a w przypadku jej stwierdzenia wprowadzenie w PZO/PO działań ograniczających negatywny wpływ obiektów piętrzących na cele środowiskowe wynikające z wymagań dla obszarów chronionych w zakresie dobrego stanu hydromorfologii (wg celów środowiskowych: wymogów rzek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włosienicznikowych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wylewy Q50). (Obszar Natura 2000 Ostoja nad Bobrem)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Rozpoznanie zasadności, a w przypadku jej stwierdzenia wprowadzenie w PZO/PO działań dot. wskazań obejmujących: zakres prac utrzymaniowych (modyfikacja, zaniechanie, prowadzenie prac zgodnie z katalogiem dobrych praktyk prac utrzymaniowych itp.), wprowadzenie modyfikacji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renaturyzujących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w ramach prac utrzymaniowych wg katalogu KPRWP, poprawę warunków siedliskowych w korycie, odtwarzanie siedlisk w korycie i strefie brzegowej w ramach prac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renaturyzacyjnych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wg KPRWP (zgodnie z celami środowiskowymi dla obszaru chronionego, adekwatnie do natężenia istniejącej presji) (Obszar Natura 2000 Ostoja nad Bobrem)</a:t>
                      </a:r>
                    </a:p>
                  </a:txBody>
                  <a:tcPr marL="9526" marR="9526" marT="14400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Odtworzenie siedliska traszki - napełnienia stawu wodą. Obręb Dębowy Gaj, dz. ew. nr: 141/3 i 147/2 (kompleks stawów we wsi Zadole). (Obszar Natura 2000 Ostoja nad Bobrem)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Remont zastawek na stawach zlokalizowanych obok stwierdzonego stanowiska traszki. Napuszczenie wody do stawów. Obręb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Mojesz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dz. ew. nr: 409/1; Nadleśnictwo Lwówek Śląski, Obręb Lwówek Śląski, Leśnictwo Pławna, wydz.: 279g. (Obszar Natura 2000 Ostoja nad Bobrem)</a:t>
                      </a:r>
                    </a:p>
                  </a:txBody>
                  <a:tcPr marL="9526" marR="9526" marT="14400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76213" marR="0" lvl="0" indent="-176213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Przebudowa sieci kanalizacyjnej w ulicy Kościuszki i Wojska Polskiego we Wleniu w ramach programu Rewitalizacja przestrzeni publicznej zabytkowego centrum we Wleniu z podziałem na części, część II </a:t>
                      </a:r>
                    </a:p>
                    <a:p>
                      <a:pPr marL="176213" marR="0" lvl="0" indent="-176213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-Modernizacja sieci kanalizacyjnych na terenie gminy i miasta Lwówek Śląski</a:t>
                      </a:r>
                    </a:p>
                    <a:p>
                      <a:pPr marL="176213" marR="0" lvl="0" indent="-176213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Modernizacja oczyszczalni ścieków w aglomeracji Wleń w celu poprawy jakości odprowadzanych ścieków (ID oczyszczalni: PLDO5030)</a:t>
                      </a:r>
                    </a:p>
                    <a:p>
                      <a:pPr marL="176213" marR="0" lvl="0" indent="-176213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-Modernizacja części osadowej oczyszczalni ścieków w aglomeracji Lwówek Śląski w celu poprawy jakości odprowadzanych ścieków (ID oczyszczalni: PLDO0370)</a:t>
                      </a:r>
                    </a:p>
                  </a:txBody>
                  <a:tcPr marL="9526" marR="9526" marT="14400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0814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6" name="Obraz 7">
            <a:extLst>
              <a:ext uri="{FF2B5EF4-FFF2-40B4-BE49-F238E27FC236}">
                <a16:creationId xmlns:a16="http://schemas.microsoft.com/office/drawing/2014/main" id="{B0D84B60-589B-4CF0-95F7-7114F6B4C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7" name="Obraz 9">
            <a:extLst>
              <a:ext uri="{FF2B5EF4-FFF2-40B4-BE49-F238E27FC236}">
                <a16:creationId xmlns:a16="http://schemas.microsoft.com/office/drawing/2014/main" id="{604F59C4-2193-40CD-8F16-B80C4848E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8" name="pole tekstowe 1">
            <a:extLst>
              <a:ext uri="{FF2B5EF4-FFF2-40B4-BE49-F238E27FC236}">
                <a16:creationId xmlns:a16="http://schemas.microsoft.com/office/drawing/2014/main" id="{37FB0793-786A-4A95-A5FB-7675AF4DF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4" y="627063"/>
            <a:ext cx="116399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Środkowej Odry – działania w zakresie ciągłości biologicznej jcwp</a:t>
            </a:r>
          </a:p>
        </p:txBody>
      </p:sp>
      <p:sp>
        <p:nvSpPr>
          <p:cNvPr id="104463" name="Text Box 15">
            <a:extLst>
              <a:ext uri="{FF2B5EF4-FFF2-40B4-BE49-F238E27FC236}">
                <a16:creationId xmlns:a16="http://schemas.microsoft.com/office/drawing/2014/main" id="{72625070-E126-47B3-84BD-F81E0817E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025" y="5232400"/>
            <a:ext cx="363753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eaLnBrk="1" hangingPunct="1"/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Załącznik nr 1 do Zestawu </a:t>
            </a:r>
            <a:r>
              <a:rPr lang="pl-PL" altLang="pl-PL" sz="900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działań_Wykaz</a:t>
            </a:r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działań dla </a:t>
            </a:r>
            <a:r>
              <a:rPr lang="pl-PL" altLang="pl-PL" sz="900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budowli_Odra</a:t>
            </a:r>
            <a:endParaRPr lang="pl-PL" altLang="pl-PL" sz="9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4464" name="Text Box 16">
            <a:extLst>
              <a:ext uri="{FF2B5EF4-FFF2-40B4-BE49-F238E27FC236}">
                <a16:creationId xmlns:a16="http://schemas.microsoft.com/office/drawing/2014/main" id="{6149C986-C9BA-4CDC-A893-070B7C5A9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1997076"/>
            <a:ext cx="3997325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/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Informacje dotyczące budowli, dla których zaplanowano działania naprawcze zawarte zostały w Załączniku 1 do zestawu działań: Wykaz działań dla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budowli_Odra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/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/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Opis zastawienia zawiera między innymi dane tj.: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Współrzędne budowli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Wysokość piętrzenia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Funkcje obiektu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Ocena potrzeby udrożnienia dla jcwp wg celów środowiskowych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Wyniki ankietyzacji (np. czy budowla drożna tak/nie) 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Nazwa działania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CF0F299C-6618-4694-8E18-3C96A98B1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5" b="23090"/>
          <a:stretch>
            <a:fillRect/>
          </a:stretch>
        </p:blipFill>
        <p:spPr bwMode="auto">
          <a:xfrm>
            <a:off x="4279162" y="1477958"/>
            <a:ext cx="7770924" cy="341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7">
            <a:extLst>
              <a:ext uri="{FF2B5EF4-FFF2-40B4-BE49-F238E27FC236}">
                <a16:creationId xmlns:a16="http://schemas.microsoft.com/office/drawing/2014/main" id="{707580D2-D84E-4FB2-82D3-67C3B80F9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Obraz 9">
            <a:extLst>
              <a:ext uri="{FF2B5EF4-FFF2-40B4-BE49-F238E27FC236}">
                <a16:creationId xmlns:a16="http://schemas.microsoft.com/office/drawing/2014/main" id="{E0C1DBE0-3594-4F8B-A85E-7CE36DAE1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pole tekstowe 1">
            <a:extLst>
              <a:ext uri="{FF2B5EF4-FFF2-40B4-BE49-F238E27FC236}">
                <a16:creationId xmlns:a16="http://schemas.microsoft.com/office/drawing/2014/main" id="{8375DD4D-1672-4F7C-9091-134756D5D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</a:t>
            </a: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ukierunkowana na zapewnienie drożności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2E3BBB1F-97B8-4A0A-9542-0A0FF26881E8}"/>
              </a:ext>
            </a:extLst>
          </p:cNvPr>
          <p:cNvGrpSpPr/>
          <p:nvPr/>
        </p:nvGrpSpPr>
        <p:grpSpPr>
          <a:xfrm>
            <a:off x="627698" y="1687354"/>
            <a:ext cx="6051659" cy="2891868"/>
            <a:chOff x="665798" y="1645884"/>
            <a:chExt cx="6051659" cy="2891868"/>
          </a:xfrm>
        </p:grpSpPr>
        <p:pic>
          <p:nvPicPr>
            <p:cNvPr id="18" name="Picture 2" descr="Znaczniki podłogowe strzałka | Dla Przemysłu">
              <a:extLst>
                <a:ext uri="{FF2B5EF4-FFF2-40B4-BE49-F238E27FC236}">
                  <a16:creationId xmlns:a16="http://schemas.microsoft.com/office/drawing/2014/main" id="{C838297C-3173-428C-BDB3-33246250DA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6021815" y="4240571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Znaczniki podłogowe strzałka | Dla Przemysłu">
              <a:extLst>
                <a:ext uri="{FF2B5EF4-FFF2-40B4-BE49-F238E27FC236}">
                  <a16:creationId xmlns:a16="http://schemas.microsoft.com/office/drawing/2014/main" id="{8D271ED4-5337-476A-ADE5-F8D813A9D0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665798" y="3842287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Znaczniki podłogowe strzałka | Dla Przemysłu">
              <a:extLst>
                <a:ext uri="{FF2B5EF4-FFF2-40B4-BE49-F238E27FC236}">
                  <a16:creationId xmlns:a16="http://schemas.microsoft.com/office/drawing/2014/main" id="{AF9BE81F-2AF3-4362-8B8F-09A31E6929F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4919822" y="3238939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Znaczniki podłogowe strzałka | Dla Przemysłu">
              <a:extLst>
                <a:ext uri="{FF2B5EF4-FFF2-40B4-BE49-F238E27FC236}">
                  <a16:creationId xmlns:a16="http://schemas.microsoft.com/office/drawing/2014/main" id="{9E7BBB13-3B11-48C7-8D19-5B61D80EFD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1683443" y="2645375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Znaczniki podłogowe strzałka | Dla Przemysłu">
              <a:extLst>
                <a:ext uri="{FF2B5EF4-FFF2-40B4-BE49-F238E27FC236}">
                  <a16:creationId xmlns:a16="http://schemas.microsoft.com/office/drawing/2014/main" id="{E4CD417C-B1E7-488F-8DAD-250A766238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5786279" y="1645884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Prostokąt 2">
            <a:extLst>
              <a:ext uri="{FF2B5EF4-FFF2-40B4-BE49-F238E27FC236}">
                <a16:creationId xmlns:a16="http://schemas.microsoft.com/office/drawing/2014/main" id="{7201D21A-478F-4D06-B7A2-FD43712F9971}"/>
              </a:ext>
            </a:extLst>
          </p:cNvPr>
          <p:cNvSpPr/>
          <p:nvPr/>
        </p:nvSpPr>
        <p:spPr>
          <a:xfrm>
            <a:off x="106361" y="1237695"/>
            <a:ext cx="7204075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1 Analiza informacji na temat budowli poprzecznych (baza HYMO, weryfikacja </a:t>
            </a:r>
            <a:r>
              <a:rPr 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ortofomap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wyniki ankietyzacji):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budowle w złym stanie technicznym lub obiekty nieużytkowane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 likwidacji budowli poprzecznych/przebudowa budowli poprzecznych na bystrza. Realizacja działań w zakresie drożności zgodnie z przeprowadzoną analizą (RWHM_01.05).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duża wysokość piętrzenia, brak urządzeń do migracji ryb, brak zapewnionej ciągłości biologicznej 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brak danych na temat obiektu, niska wysokość piętrzenia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Ocena wpływu budowli poprzecznych na ciągłość biologiczną i cele środowiskowe jcwp (RWHM_02.06).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ale brak danych na temat ich skuteczności </a:t>
            </a:r>
          </a:p>
          <a:p>
            <a:pPr marL="538163" indent="-274638" algn="just"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	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Monitoring skuteczności istniejących urządzeń do migracji ryb (RWHM_02.08); Kontrola funkcjonowania urządzeń do migracji ryb (RWHM_02.07).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urządzenia nie są skuteczne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>
              <a:buFontTx/>
              <a:buChar char="-"/>
              <a:defRPr/>
            </a:pPr>
            <a:endParaRPr lang="pl-PL" altLang="en-US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2 Weryfikacja statusu realizacja działań z aPWŚK - działania niezrealizowane i w trakcie realizacji są prolongowane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(RWHM_02.02, RWHM_02.03, RWHM_02.04).</a:t>
            </a:r>
          </a:p>
          <a:p>
            <a:pPr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Tx/>
              <a:buChar char="-"/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Tx/>
              <a:buChar char="-"/>
              <a:defRPr/>
            </a:pPr>
            <a:endParaRPr lang="en-US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EB1127F1-8B81-42CF-B8F8-C6EB3376F0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0436" y="1491695"/>
            <a:ext cx="4837734" cy="43999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Obraz 7">
            <a:extLst>
              <a:ext uri="{FF2B5EF4-FFF2-40B4-BE49-F238E27FC236}">
                <a16:creationId xmlns:a16="http://schemas.microsoft.com/office/drawing/2014/main" id="{2BB2378D-A359-40CE-BDFB-BC2E324E2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Obraz 9">
            <a:extLst>
              <a:ext uri="{FF2B5EF4-FFF2-40B4-BE49-F238E27FC236}">
                <a16:creationId xmlns:a16="http://schemas.microsoft.com/office/drawing/2014/main" id="{294C7860-A544-456D-A8CF-B168F641B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pole tekstowe 1">
            <a:extLst>
              <a:ext uri="{FF2B5EF4-FFF2-40B4-BE49-F238E27FC236}">
                <a16:creationId xmlns:a16="http://schemas.microsoft.com/office/drawing/2014/main" id="{6C7036F4-DDA5-4D23-AA77-023127258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Środkowej Odry</a:t>
            </a:r>
          </a:p>
        </p:txBody>
      </p:sp>
      <p:sp>
        <p:nvSpPr>
          <p:cNvPr id="44037" name="pole tekstowe 12">
            <a:extLst>
              <a:ext uri="{FF2B5EF4-FFF2-40B4-BE49-F238E27FC236}">
                <a16:creationId xmlns:a16="http://schemas.microsoft.com/office/drawing/2014/main" id="{9C31D128-0BC3-4128-9EF2-1BA2CC679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347402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Harmonogram wdrożenia działań (jcwp RW)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B4103CFC-D0BA-44BC-B332-6C7AFB765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88" y="2715925"/>
            <a:ext cx="4841875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Koszt realizacji działań jcwp RW – łącznie 2 629 950,17 tys. zł</a:t>
            </a: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7A8218B1-1AA0-41B9-A8F5-DEFAC05598BC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5AB22E4-7386-4A53-9B33-2D56BD572A0A}"/>
              </a:ext>
            </a:extLst>
          </p:cNvPr>
          <p:cNvSpPr txBox="1"/>
          <p:nvPr/>
        </p:nvSpPr>
        <p:spPr>
          <a:xfrm>
            <a:off x="6796088" y="4137025"/>
            <a:ext cx="4679950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pic>
        <p:nvPicPr>
          <p:cNvPr id="44041" name="Obraz 15">
            <a:extLst>
              <a:ext uri="{FF2B5EF4-FFF2-40B4-BE49-F238E27FC236}">
                <a16:creationId xmlns:a16="http://schemas.microsoft.com/office/drawing/2014/main" id="{29C63997-870E-466C-96D9-EBAC1F8B9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8372750A-308F-49B2-8AE2-FBFAF5D038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392251"/>
              </p:ext>
            </p:extLst>
          </p:nvPr>
        </p:nvGraphicFramePr>
        <p:xfrm>
          <a:off x="456751" y="2141537"/>
          <a:ext cx="5974977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193334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Obraz 7">
            <a:extLst>
              <a:ext uri="{FF2B5EF4-FFF2-40B4-BE49-F238E27FC236}">
                <a16:creationId xmlns:a16="http://schemas.microsoft.com/office/drawing/2014/main" id="{37078901-2268-4140-B19D-7DE3A1049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Obraz 9">
            <a:extLst>
              <a:ext uri="{FF2B5EF4-FFF2-40B4-BE49-F238E27FC236}">
                <a16:creationId xmlns:a16="http://schemas.microsoft.com/office/drawing/2014/main" id="{B666C548-6781-4AFF-B8C1-3E912DCD80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pole tekstowe 1">
            <a:extLst>
              <a:ext uri="{FF2B5EF4-FFF2-40B4-BE49-F238E27FC236}">
                <a16:creationId xmlns:a16="http://schemas.microsoft.com/office/drawing/2014/main" id="{E6F24E7E-6A16-4243-9BBB-376DC8227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 Środkowej Odry</a:t>
            </a:r>
          </a:p>
        </p:txBody>
      </p:sp>
      <p:sp>
        <p:nvSpPr>
          <p:cNvPr id="46085" name="pole tekstowe 13">
            <a:extLst>
              <a:ext uri="{FF2B5EF4-FFF2-40B4-BE49-F238E27FC236}">
                <a16:creationId xmlns:a16="http://schemas.microsoft.com/office/drawing/2014/main" id="{ACBBA2B0-5376-4091-9023-475C175DD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5088"/>
            <a:ext cx="36471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Jednostki</a:t>
            </a: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odpowiedzialne za realizację (jcwp RW)</a:t>
            </a:r>
          </a:p>
        </p:txBody>
      </p:sp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CA8829D4-A40B-4C11-9B5D-5AA3BAB977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0439592"/>
              </p:ext>
            </p:extLst>
          </p:nvPr>
        </p:nvGraphicFramePr>
        <p:xfrm>
          <a:off x="1775188" y="1837661"/>
          <a:ext cx="9217932" cy="4151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4405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Obraz 7">
            <a:extLst>
              <a:ext uri="{FF2B5EF4-FFF2-40B4-BE49-F238E27FC236}">
                <a16:creationId xmlns:a16="http://schemas.microsoft.com/office/drawing/2014/main" id="{D6C32B94-F100-4986-BD00-8AFDBD100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Obraz 9">
            <a:extLst>
              <a:ext uri="{FF2B5EF4-FFF2-40B4-BE49-F238E27FC236}">
                <a16:creationId xmlns:a16="http://schemas.microsoft.com/office/drawing/2014/main" id="{DB5885D8-0F8D-4B74-9A57-E30D45865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pole tekstowe 1">
            <a:extLst>
              <a:ext uri="{FF2B5EF4-FFF2-40B4-BE49-F238E27FC236}">
                <a16:creationId xmlns:a16="http://schemas.microsoft.com/office/drawing/2014/main" id="{706ADD38-5BB2-4D65-817D-B511F5113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4" y="868363"/>
            <a:ext cx="112367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zbiornikowe– udział poszczególnych typów działań - region wodny Środkowej Odry</a:t>
            </a:r>
          </a:p>
        </p:txBody>
      </p:sp>
      <p:sp>
        <p:nvSpPr>
          <p:cNvPr id="50181" name="Text Box 33">
            <a:extLst>
              <a:ext uri="{FF2B5EF4-FFF2-40B4-BE49-F238E27FC236}">
                <a16:creationId xmlns:a16="http://schemas.microsoft.com/office/drawing/2014/main" id="{884D391F-8AFC-466F-A0B3-A7B3737BF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7992" y="2666488"/>
            <a:ext cx="872520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znaczących – jcwp zbiornikowe </a:t>
            </a:r>
            <a:r>
              <a:rPr lang="pl-PL" altLang="pl-PL" sz="1300" b="1" dirty="0" err="1">
                <a:solidFill>
                  <a:srgbClr val="FFC000"/>
                </a:solidFill>
                <a:latin typeface="Roboto" panose="02000000000000000000" pitchFamily="2" charset="0"/>
              </a:rPr>
              <a:t>RWr</a:t>
            </a:r>
            <a:endParaRPr lang="pl-PL" altLang="pl-PL" sz="1300" b="1" dirty="0">
              <a:solidFill>
                <a:srgbClr val="FFC000"/>
              </a:solidFill>
              <a:latin typeface="Roboto" panose="02000000000000000000" pitchFamily="2" charset="0"/>
            </a:endParaRPr>
          </a:p>
        </p:txBody>
      </p:sp>
      <p:sp>
        <p:nvSpPr>
          <p:cNvPr id="50182" name="Text Box 35">
            <a:extLst>
              <a:ext uri="{FF2B5EF4-FFF2-40B4-BE49-F238E27FC236}">
                <a16:creationId xmlns:a16="http://schemas.microsoft.com/office/drawing/2014/main" id="{6ECBD07E-8579-4FB4-A73B-FBAE2C0E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9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Środkowej Odry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11 jcwp </a:t>
            </a:r>
            <a:r>
              <a:rPr lang="pl-PL" altLang="pl-PL" sz="13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opracowano 42 działania naprawcze, z czego 25 to działania nietechniczne, 12 techniczne,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 nietechniczno/techniczne. Działania naprawcze nakierowane na redukcję presji znaczących, w tym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presji skumulowanych (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RWrC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stanowią łącznie 45%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fizykochemiczne i chemiczne (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RWrP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stanowią 43 %, zaś na presje hydromorfologiczne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12 % wszystkich działań. </a:t>
            </a: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7819122"/>
              </p:ext>
            </p:extLst>
          </p:nvPr>
        </p:nvGraphicFramePr>
        <p:xfrm>
          <a:off x="3531715" y="3209073"/>
          <a:ext cx="5544552" cy="271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region wodny Środkowej Odry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48026"/>
            <a:ext cx="26479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9049" y="1302334"/>
            <a:ext cx="3136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281" y="5493922"/>
            <a:ext cx="50228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łącznie 9 974, 7 tys. zł</a:t>
            </a: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>
            <a:off x="5730451" y="5466235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4E1A2CCE-BFB0-45AD-99E7-143245F41B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836038"/>
              </p:ext>
            </p:extLst>
          </p:nvPr>
        </p:nvGraphicFramePr>
        <p:xfrm>
          <a:off x="380581" y="1890713"/>
          <a:ext cx="4925197" cy="2884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80C94AF9-510F-4CE6-B015-DD9EEFE319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5928461"/>
              </p:ext>
            </p:extLst>
          </p:nvPr>
        </p:nvGraphicFramePr>
        <p:xfrm>
          <a:off x="5881511" y="1698345"/>
          <a:ext cx="6310489" cy="3414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853766" y="5112685"/>
            <a:ext cx="4679950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</p:spTree>
    <p:extLst>
      <p:ext uri="{BB962C8B-B14F-4D97-AF65-F5344CB8AC3E}">
        <p14:creationId xmlns:p14="http://schemas.microsoft.com/office/powerpoint/2010/main" val="1875345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>
            <a:extLst>
              <a:ext uri="{FF2B5EF4-FFF2-40B4-BE49-F238E27FC236}">
                <a16:creationId xmlns:a16="http://schemas.microsoft.com/office/drawing/2014/main" id="{556BE936-0346-4D01-A24E-0B041EA62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C0868589-3BC8-40D4-89AC-EBDC076745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9493BAF7-B073-471E-8947-D03023910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681038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– region wodny Środkowej Odry – przykład</a:t>
            </a:r>
          </a:p>
        </p:txBody>
      </p:sp>
      <p:sp>
        <p:nvSpPr>
          <p:cNvPr id="9" name="pole tekstowe 5">
            <a:extLst>
              <a:ext uri="{FF2B5EF4-FFF2-40B4-BE49-F238E27FC236}">
                <a16:creationId xmlns:a16="http://schemas.microsoft.com/office/drawing/2014/main" id="{420F3482-54AF-42E5-8620-003DC9294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4" y="4045588"/>
            <a:ext cx="4491743" cy="477054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uzupełniające: 3 nietechniczne; </a:t>
            </a:r>
          </a:p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podstawowe: 3, w tym 2 techniczne i 1 nietechniczne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B75258E-6DC2-4F5C-A90F-C2DE49B3C4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257890"/>
              </p:ext>
            </p:extLst>
          </p:nvPr>
        </p:nvGraphicFramePr>
        <p:xfrm>
          <a:off x="257175" y="2568773"/>
          <a:ext cx="4491743" cy="1243713"/>
        </p:xfrm>
        <a:graphic>
          <a:graphicData uri="http://schemas.openxmlformats.org/drawingml/2006/table">
            <a:tbl>
              <a:tblPr/>
              <a:tblGrid>
                <a:gridCol w="4491743">
                  <a:extLst>
                    <a:ext uri="{9D8B030D-6E8A-4147-A177-3AD203B41FA5}">
                      <a16:colId xmlns:a16="http://schemas.microsoft.com/office/drawing/2014/main" val="2001672008"/>
                    </a:ext>
                  </a:extLst>
                </a:gridCol>
              </a:tblGrid>
              <a:tr h="376235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Zidentyfikowane presje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02449"/>
                  </a:ext>
                </a:extLst>
              </a:tr>
              <a:tr h="165054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Presje na ciągłość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720352"/>
                  </a:ext>
                </a:extLst>
              </a:tr>
              <a:tr h="263924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Presje na elementy biologiczne zależne od </a:t>
                      </a:r>
                      <a:r>
                        <a:rPr lang="pl-PL" sz="1000" b="0" i="0" u="none" strike="noStrike" dirty="0" err="1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trofii</a:t>
                      </a:r>
                      <a:endParaRPr lang="pl-PL" sz="1000" b="0" i="0" u="none" strike="noStrike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00437"/>
                  </a:ext>
                </a:extLst>
              </a:tr>
              <a:tr h="21925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Presje na elementy fizykochemiczne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595057"/>
                  </a:ext>
                </a:extLst>
              </a:tr>
              <a:tr h="21925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Presje na elementy chemiczne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913147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9AE5EEA7-815E-4592-92B3-A86E603D4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774563"/>
              </p:ext>
            </p:extLst>
          </p:nvPr>
        </p:nvGraphicFramePr>
        <p:xfrm>
          <a:off x="257174" y="1181036"/>
          <a:ext cx="4491744" cy="1154635"/>
        </p:xfrm>
        <a:graphic>
          <a:graphicData uri="http://schemas.openxmlformats.org/drawingml/2006/table">
            <a:tbl>
              <a:tblPr/>
              <a:tblGrid>
                <a:gridCol w="973315">
                  <a:extLst>
                    <a:ext uri="{9D8B030D-6E8A-4147-A177-3AD203B41FA5}">
                      <a16:colId xmlns:a16="http://schemas.microsoft.com/office/drawing/2014/main" val="2296979616"/>
                    </a:ext>
                  </a:extLst>
                </a:gridCol>
                <a:gridCol w="1272557">
                  <a:extLst>
                    <a:ext uri="{9D8B030D-6E8A-4147-A177-3AD203B41FA5}">
                      <a16:colId xmlns:a16="http://schemas.microsoft.com/office/drawing/2014/main" val="4291972383"/>
                    </a:ext>
                  </a:extLst>
                </a:gridCol>
                <a:gridCol w="1122936">
                  <a:extLst>
                    <a:ext uri="{9D8B030D-6E8A-4147-A177-3AD203B41FA5}">
                      <a16:colId xmlns:a16="http://schemas.microsoft.com/office/drawing/2014/main" val="892832090"/>
                    </a:ext>
                  </a:extLst>
                </a:gridCol>
                <a:gridCol w="1122936">
                  <a:extLst>
                    <a:ext uri="{9D8B030D-6E8A-4147-A177-3AD203B41FA5}">
                      <a16:colId xmlns:a16="http://schemas.microsoft.com/office/drawing/2014/main" val="385228791"/>
                    </a:ext>
                  </a:extLst>
                </a:gridCol>
              </a:tblGrid>
              <a:tr h="331675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Jcwp Zb. Dobromierz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6543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kod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RW6000211348339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status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silnie zmieniona część wód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468986"/>
                  </a:ext>
                </a:extLst>
              </a:tr>
              <a:tr h="51054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region wodny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Środkowej Odry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ocena stanu na rok 201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</a:rPr>
                        <a:t>zagrożona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808352"/>
                  </a:ext>
                </a:extLst>
              </a:tr>
            </a:tbl>
          </a:graphicData>
        </a:graphic>
      </p:graphicFrame>
      <p:pic>
        <p:nvPicPr>
          <p:cNvPr id="8" name="Obraz 7" descr="Obraz zawierający mapa&#10;&#10;Opis wygenerowany automatycznie">
            <a:extLst>
              <a:ext uri="{FF2B5EF4-FFF2-40B4-BE49-F238E27FC236}">
                <a16:creationId xmlns:a16="http://schemas.microsoft.com/office/drawing/2014/main" id="{70D3D84E-86A8-4E2F-8E46-C4BCD04D20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7363" y="1103162"/>
            <a:ext cx="5517677" cy="50183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>
            <a:extLst>
              <a:ext uri="{FF2B5EF4-FFF2-40B4-BE49-F238E27FC236}">
                <a16:creationId xmlns:a16="http://schemas.microsoft.com/office/drawing/2014/main" id="{556BE936-0346-4D01-A24E-0B041EA62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C0868589-3BC8-40D4-89AC-EBDC076745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9493BAF7-B073-471E-8947-D03023910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681038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– region wodny Środkowej Odry – przykład</a:t>
            </a:r>
          </a:p>
        </p:txBody>
      </p:sp>
      <p:sp>
        <p:nvSpPr>
          <p:cNvPr id="9" name="pole tekstowe 5">
            <a:extLst>
              <a:ext uri="{FF2B5EF4-FFF2-40B4-BE49-F238E27FC236}">
                <a16:creationId xmlns:a16="http://schemas.microsoft.com/office/drawing/2014/main" id="{420F3482-54AF-42E5-8620-003DC9294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2" y="1114425"/>
            <a:ext cx="11400542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uzupełniające: 3 nietechniczne; Działania podstawowe: 3, w tym 2 techniczne i 1 nietechniczne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06C623F4-9DD3-4B15-9EC5-222AD6953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652643"/>
              </p:ext>
            </p:extLst>
          </p:nvPr>
        </p:nvGraphicFramePr>
        <p:xfrm>
          <a:off x="328612" y="1604955"/>
          <a:ext cx="11400541" cy="4267643"/>
        </p:xfrm>
        <a:graphic>
          <a:graphicData uri="http://schemas.openxmlformats.org/drawingml/2006/table">
            <a:tbl>
              <a:tblPr/>
              <a:tblGrid>
                <a:gridCol w="790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0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12374">
                  <a:extLst>
                    <a:ext uri="{9D8B030D-6E8A-4147-A177-3AD203B41FA5}">
                      <a16:colId xmlns:a16="http://schemas.microsoft.com/office/drawing/2014/main" val="4176925150"/>
                    </a:ext>
                  </a:extLst>
                </a:gridCol>
                <a:gridCol w="987847">
                  <a:extLst>
                    <a:ext uri="{9D8B030D-6E8A-4147-A177-3AD203B41FA5}">
                      <a16:colId xmlns:a16="http://schemas.microsoft.com/office/drawing/2014/main" val="2047062047"/>
                    </a:ext>
                  </a:extLst>
                </a:gridCol>
              </a:tblGrid>
              <a:tr h="28028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2F5597"/>
                          </a:highlight>
                          <a:latin typeface="Roboto" panose="02000000000000000000" pitchFamily="2" charset="0"/>
                        </a:rPr>
                        <a:t>Działania uzupełniające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79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RWrC_01.06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Opracowanie programu poprawy retencji glebowej i krajobrazowej w obszarach rolniczych w zlewni </a:t>
                      </a:r>
                      <a:r>
                        <a:rPr lang="pl-PL" sz="10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</a:t>
                      </a:r>
                      <a:endParaRPr lang="pl-PL" sz="10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Opracowanie programu rozwoju retencji w obszarach rolniczych wskazującego kluczowe obszary i rozwiązania z zakresu retencji, które ograniczą wymywanie zanieczyszczeń z terenów rolniczych i przyczynią się do poprawy stanu wód.  Dodatkowym aspektem będzie ograniczenie ryzyka suszy zidentyfikowanego w tym jcwp w ramach programu PPSS.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nietechniczne</a:t>
                      </a:r>
                      <a:endParaRPr lang="pl-PL" sz="10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10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RWrP_04.01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Ograniczenie zanieczyszczenia wód związkami biogennymi pochodzącymi z rolnictwa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Promocja działań wynikających ze: „Zbioru zaleceń dobrej praktyki rolniczej” dla ograniczenia zanieczyszczenia wód związkami azotu i fosforu, których źródłem jest działalność rolnicza, w tym w szczególności działania ograniczające migrację biogenów wraz ze spływem powierzchniowym (przeciwdziałanie erozji, strefy buforowe i inne). Promocja działań wynikających z „Kodeksu doradczego dobrej praktyki rolniczej dotyczącej ograniczenia emisji amoniaku”. Działania doradcze ukierunkowane są na: doradztwo technologiczne, pomoc rolnikom w ubieganiu się o przyznanie pomocy finansowej ze środków pochodzących z funduszy UE lub innych instytucji krajowych i zagranicznych.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nietechniczne</a:t>
                      </a:r>
                      <a:endParaRPr lang="pl-PL" sz="10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90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RWrP_09.01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Weryfikacja programu ochrony środowiska pod kątem poprawy efektywności ograniczania dopływu zanieczyszczeń do jcwp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Weryfikacja programu ochrony środowiska w celu ograniczenia emisji zanieczyszczeń do powietrza oraz redukcji dopływu substancji priorytetowych ze zlewni do jcwp.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nietechniczne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71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</a:rPr>
                        <a:t>Działania podstawowe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86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RWrP_02.01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Kontrole dotyczące stosowania programu działań mających na celu zmniejszenie zanieczyszczenia wód azotanami pochodzącymi ze źródeł rolniczych oraz zapobieganie dalszemu zanieczyszczeniu przez podmioty prowadzące produkcję rolną i działalność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Działania kontrolne przestrzegania przez rolników rozporządzenia z dnia 12 lutego 2020 r w sprawie przyjęcia „Programu działań mających na celu zmniejszenie zanieczyszczenia wód azotanami pochodzącymi ze źródeł rolniczych oraz zapobieganie dalszemu zanieczyszczeniu” zgodnie z art. 108 pr. w., tj.: 1) stosowania programu działań, 2) spełnienia obowiązku posiadania planu nawożenia azotem, 3) stosowania nawozów zgodnie z planem nawożenia azotem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nietechniczne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68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RWrC_02.01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Realizacja działań wynikających z planów ochrony i planów zadań ochronnych dla obszarów chronionych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Selektywne usuwanie mechaniczne gatunków inwazyjnych obcego pochodzenia aż do wyeliminowania rdestowca ostrokończystego z siedliska [6430]. (Obszar Natura 2000 Dobromierz)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techniczne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72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RWrC_02.01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Realizacja działań wynikających z planów ochrony i planów zadań ochronnych dla obszarów chronionych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Selektywne i coroczne usuwanie mechaniczne gatunków inwazyjnych obcego pochodzenia </a:t>
                      </a:r>
                      <a:r>
                        <a:rPr lang="pl-PL" sz="10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rdestowca</a:t>
                      </a:r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ostrokończystego i niecierpka gruczołowatego z siedliska [91E0]. (Obszar Natura 2000 Dobromierz)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techniczne</a:t>
                      </a:r>
                    </a:p>
                  </a:txBody>
                  <a:tcPr marL="8408" marR="8408" marT="840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3370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Obraz 7">
            <a:extLst>
              <a:ext uri="{FF2B5EF4-FFF2-40B4-BE49-F238E27FC236}">
                <a16:creationId xmlns:a16="http://schemas.microsoft.com/office/drawing/2014/main" id="{DDFDD113-AF34-4698-9C30-01F4E7FFB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Obraz 9">
            <a:extLst>
              <a:ext uri="{FF2B5EF4-FFF2-40B4-BE49-F238E27FC236}">
                <a16:creationId xmlns:a16="http://schemas.microsoft.com/office/drawing/2014/main" id="{2FDC7AFD-2313-4CF7-B286-6F9083BF79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pole tekstowe 1">
            <a:extLst>
              <a:ext uri="{FF2B5EF4-FFF2-40B4-BE49-F238E27FC236}">
                <a16:creationId xmlns:a16="http://schemas.microsoft.com/office/drawing/2014/main" id="{65AD788C-5804-4C45-83D5-971341F75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udział poszczególnych typów działań - region wodny Środkowej Odry</a:t>
            </a:r>
          </a:p>
        </p:txBody>
      </p:sp>
      <p:sp>
        <p:nvSpPr>
          <p:cNvPr id="52229" name="Text Box 33">
            <a:extLst>
              <a:ext uri="{FF2B5EF4-FFF2-40B4-BE49-F238E27FC236}">
                <a16:creationId xmlns:a16="http://schemas.microsoft.com/office/drawing/2014/main" id="{FC1051E8-C9DC-4CEA-8261-C151C15E0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4" y="2822575"/>
            <a:ext cx="10736723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znaczących – jcwp jeziorne  LW</a:t>
            </a:r>
          </a:p>
        </p:txBody>
      </p:sp>
      <p:sp>
        <p:nvSpPr>
          <p:cNvPr id="52230" name="Text Box 35">
            <a:extLst>
              <a:ext uri="{FF2B5EF4-FFF2-40B4-BE49-F238E27FC236}">
                <a16:creationId xmlns:a16="http://schemas.microsoft.com/office/drawing/2014/main" id="{AFE0012C-4F6D-4AE9-9694-23CB9478C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73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Środkowej Odry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21 jcwp LW opracowano 106 działań naprawczych, 83 to działania nietechniczne, 23 techniczne. Działania naprawcze nakierowane są na redukcję presji znaczących, w tym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presji skumulowanych (LWC) 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27 % wszystkich działań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fizykochemiczne i chemiczne (LWP)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stanowią 65 %, zaś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hydromorfologiczne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6 %, 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hydrologiczne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2 % wszystkich działań. </a:t>
            </a: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F06D6AF9-BF04-43A4-8D40-10DF133AE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66316"/>
              </p:ext>
            </p:extLst>
          </p:nvPr>
        </p:nvGraphicFramePr>
        <p:xfrm>
          <a:off x="3626223" y="3312666"/>
          <a:ext cx="5720977" cy="2666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region wodny Środkowej Odry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98613"/>
            <a:ext cx="26479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38" y="1559719"/>
            <a:ext cx="3136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" y="5417850"/>
            <a:ext cx="50228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LW– łącznie 2 542,6 tys. zł</a:t>
            </a: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>
            <a:off x="5681663" y="5395913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938D6B84-B6A3-4238-84A2-79DB9EB1B0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1167989"/>
              </p:ext>
            </p:extLst>
          </p:nvPr>
        </p:nvGraphicFramePr>
        <p:xfrm>
          <a:off x="434859" y="1889920"/>
          <a:ext cx="4858501" cy="3038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pole tekstowe 14">
            <a:extLst>
              <a:ext uri="{FF2B5EF4-FFF2-40B4-BE49-F238E27FC236}">
                <a16:creationId xmlns:a16="http://schemas.microsoft.com/office/drawing/2014/main" id="{A042F571-BF54-4314-B2A5-8BD985645B58}"/>
              </a:ext>
            </a:extLst>
          </p:cNvPr>
          <p:cNvSpPr txBox="1"/>
          <p:nvPr/>
        </p:nvSpPr>
        <p:spPr>
          <a:xfrm>
            <a:off x="6853766" y="5112685"/>
            <a:ext cx="4679950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graphicFrame>
        <p:nvGraphicFramePr>
          <p:cNvPr id="17" name="Wykres 16">
            <a:extLst>
              <a:ext uri="{FF2B5EF4-FFF2-40B4-BE49-F238E27FC236}">
                <a16:creationId xmlns:a16="http://schemas.microsoft.com/office/drawing/2014/main" id="{93960EC8-FB71-4EDB-B492-BDD164057B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6024252"/>
              </p:ext>
            </p:extLst>
          </p:nvPr>
        </p:nvGraphicFramePr>
        <p:xfrm>
          <a:off x="6096000" y="1952622"/>
          <a:ext cx="5512035" cy="2975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3769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>
            <a:extLst>
              <a:ext uri="{FF2B5EF4-FFF2-40B4-BE49-F238E27FC236}">
                <a16:creationId xmlns:a16="http://schemas.microsoft.com/office/drawing/2014/main" id="{60F706E5-7D77-48BD-A195-E98A54F09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DBD9A2A4-3F70-4425-8472-80792CD4F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632F8A75-E6FA-44D0-9E87-3DE7CF3EC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7429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–region wodny Środkowej Odry – przykład I - Jezioro Kunickie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3B39E642-96DF-4774-A665-43DBA55A43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160153"/>
              </p:ext>
            </p:extLst>
          </p:nvPr>
        </p:nvGraphicFramePr>
        <p:xfrm>
          <a:off x="360363" y="1254125"/>
          <a:ext cx="7076757" cy="1992313"/>
        </p:xfrm>
        <a:graphic>
          <a:graphicData uri="http://schemas.openxmlformats.org/drawingml/2006/table">
            <a:tbl>
              <a:tblPr/>
              <a:tblGrid>
                <a:gridCol w="823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3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73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866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 PLLW 30742 – Jez. Kunickie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18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Kod JCWP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LW30742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Silnie zmieniona  (SZCW)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elementy biologiczne zależne od </a:t>
                      </a: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hydromorfologii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biologiczne zależne od fizykochemii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fizykochemiczne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obszary chronione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2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Środkowa Odra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Ocena ryzyka nieosiągnięcia  celu środowiskowego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A416B836-296D-450A-895F-D6F694FD7B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22945"/>
              </p:ext>
            </p:extLst>
          </p:nvPr>
        </p:nvGraphicFramePr>
        <p:xfrm>
          <a:off x="360363" y="3659188"/>
          <a:ext cx="7076757" cy="2486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99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1742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LWHM_01.02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Aktywne kształtowanie stref buforowych w pasie 15 m od linii brzegowej jezior</a:t>
                      </a:r>
                    </a:p>
                  </a:txBody>
                  <a:tcPr marL="8179" marR="8179" marT="817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Tworzenie strefy buforowej dla ograniczenia spływu biogenów i zawiesin ze zlewni. Szczególnie istotne w zlewniach intensywnie użytkowanych rolniczo. Ograniczenie zamulania oraz redukcja dopływu biogenów. Utworzenie płatów nieużytkowanej roślinności jako ostoi różnorodności biologicznej. W przypadku właścicieli gruntów przybrzeżnych działanie realizowane w formie zaleceń przekazywanych w ramach akcji edukacyjnych dot. realizacji Programu Azotanowego. </a:t>
                      </a:r>
                      <a:b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Zachęcanie właścicieli gruntów rolnych sąsiadujących z jeziorami do utrzymywania/tworzenia stref buforowych.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Długość odcinka linii brzegowej (tworzenie lub uzupełnienie strefy buforowej) - 1310 </a:t>
                      </a:r>
                      <a:r>
                        <a:rPr kumimoji="0" lang="pl-PL" sz="9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mb</a:t>
                      </a: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 </a:t>
                      </a:r>
                      <a:b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8179" marR="8179" marT="8179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860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LWHM_02.02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Pozostawienie roślinności litoralnej do spontanicznego rozwoju.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Działanie dedykowane jeziorom pozbawionym w sposób sztuczny brzegowych stref buforowych lub  roślinności litoralnej, wymagającym pojęcia działań zmierzających do ograniczenia dostawy zanieczyszczeń ze spływem powierzchniowym.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Długość odcinka linii brzegowej (ograniczenie presji, zakaz usuwania roślinności w obrębie całego litoralu, ograniczenie przekształceń stref: </a:t>
                      </a:r>
                      <a:r>
                        <a:rPr kumimoji="0" lang="pl-PL" sz="9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epi</a:t>
                      </a: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-, </a:t>
                      </a:r>
                      <a:r>
                        <a:rPr kumimoji="0" lang="pl-PL" sz="9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supra</a:t>
                      </a: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i </a:t>
                      </a:r>
                      <a:r>
                        <a:rPr kumimoji="0" lang="pl-PL" sz="9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eulitoralnej</a:t>
                      </a: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) - 1322 </a:t>
                      </a:r>
                      <a:r>
                        <a:rPr kumimoji="0" lang="pl-PL" sz="9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mb</a:t>
                      </a: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b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8179" marR="8179" marT="817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E8826A56-E8C3-4FE6-A5E6-BF69A985EE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478837"/>
              </p:ext>
            </p:extLst>
          </p:nvPr>
        </p:nvGraphicFramePr>
        <p:xfrm>
          <a:off x="7437119" y="5685156"/>
          <a:ext cx="4754881" cy="334962"/>
        </p:xfrm>
        <a:graphic>
          <a:graphicData uri="http://schemas.openxmlformats.org/drawingml/2006/table">
            <a:tbl>
              <a:tblPr/>
              <a:tblGrid>
                <a:gridCol w="4754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Środkowej Odry  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584" marB="4558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4AA4D781-6FCB-45BA-B614-C08AD2ACB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" y="3243203"/>
            <a:ext cx="7076757" cy="400110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z katalogu krajowego oraz hydromorfologiczne działania uzupełniające w strefie nadbrzeżnej i litoralnej jeziora</a:t>
            </a: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BED3644A-37CE-4DF6-8E62-0BAA7A3032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7118" y="1468564"/>
            <a:ext cx="4747329" cy="431774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7">
            <a:extLst>
              <a:ext uri="{FF2B5EF4-FFF2-40B4-BE49-F238E27FC236}">
                <a16:creationId xmlns:a16="http://schemas.microsoft.com/office/drawing/2014/main" id="{0BB81A15-37A9-4FB6-9083-EF0E37C357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9">
            <a:extLst>
              <a:ext uri="{FF2B5EF4-FFF2-40B4-BE49-F238E27FC236}">
                <a16:creationId xmlns:a16="http://schemas.microsoft.com/office/drawing/2014/main" id="{0B398820-0BFF-4885-9043-FF8034817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C25159AE-37F2-42CF-9F39-05B15B885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985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Środkowej Odry – przykład I - Jezioro Kunickie</a:t>
            </a:r>
          </a:p>
        </p:txBody>
      </p:sp>
      <p:sp>
        <p:nvSpPr>
          <p:cNvPr id="11" name="pole tekstowe 5">
            <a:extLst>
              <a:ext uri="{FF2B5EF4-FFF2-40B4-BE49-F238E27FC236}">
                <a16:creationId xmlns:a16="http://schemas.microsoft.com/office/drawing/2014/main" id="{37E192A7-7B85-4846-A14A-F3EEC4EE4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06513"/>
            <a:ext cx="6084888" cy="4619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Działanie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LWHM_01.02 - Aktywne kształtowanie stref buforowych w pasie 15 m </a:t>
            </a:r>
            <a:b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 linii brzegowej jezior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13C222C-936E-4294-9D0F-D6334147CA7E}"/>
              </a:ext>
            </a:extLst>
          </p:cNvPr>
          <p:cNvSpPr txBox="1"/>
          <p:nvPr/>
        </p:nvSpPr>
        <p:spPr>
          <a:xfrm>
            <a:off x="350838" y="2160588"/>
            <a:ext cx="4994275" cy="3046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fontAlgn="ctr" hangingPunct="1">
              <a:defRPr/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1310 </a:t>
            </a:r>
            <a:r>
              <a:rPr lang="pl-PL" sz="12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mb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strefy buforowej </a:t>
            </a:r>
          </a:p>
          <a:p>
            <a:pPr algn="ctr" defTabSz="914400" eaLnBrk="1" fontAlgn="ctr" hangingPunct="1">
              <a:defRPr/>
            </a:pPr>
            <a:endParaRPr 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Utworzenie lub/oraz uzupełnienie strefy buforowej dla ograniczenia spływu biogenów i zawiesin ze zlewni. 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Głównym celem realizacji działania, poza poprawą stanu hydromorfologicznego, jest ograniczenie zamulania zbiornika oraz redukcja dopływu biogenów. Ma to szczególne znaczenie w sytuacji znacznego udziału terenów zabudowanych oraz użytkowanych rolniczo w zlewni oraz ograniczonej wymiany wód.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W przypadku właścicieli gruntów przybrzeżnych działanie realizowane w formie zaleceń przekazywanych w ramach akcji edukacyjnych dot. realizacji Programu Azotanowego. Zachęcanie właścicieli gruntów rolnych sąsiadujących z jeziorami do utrzymywania/tworzenia stref buforowych.</a:t>
            </a:r>
          </a:p>
        </p:txBody>
      </p:sp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24C91C6F-FB64-44A0-BBD6-45C5F0A30961}"/>
              </a:ext>
            </a:extLst>
          </p:cNvPr>
          <p:cNvGraphicFramePr>
            <a:graphicFrameLocks noGrp="1"/>
          </p:cNvGraphicFramePr>
          <p:nvPr/>
        </p:nvGraphicFramePr>
        <p:xfrm>
          <a:off x="2576513" y="5794375"/>
          <a:ext cx="4497387" cy="365125"/>
        </p:xfrm>
        <a:graphic>
          <a:graphicData uri="http://schemas.openxmlformats.org/drawingml/2006/table">
            <a:tbl>
              <a:tblPr/>
              <a:tblGrid>
                <a:gridCol w="4497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663" marB="4566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129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692C5B6-7F3F-4517-9E94-E9DAE44CA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363" y="1308100"/>
            <a:ext cx="47625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50DB60A1-3CCB-41E7-AB59-183077A6C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CA188F4E-BE4C-4AB1-9C47-3C1E1D951F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5">
            <a:extLst>
              <a:ext uri="{FF2B5EF4-FFF2-40B4-BE49-F238E27FC236}">
                <a16:creationId xmlns:a16="http://schemas.microsoft.com/office/drawing/2014/main" id="{F943C9DB-FC46-4818-BCBC-4565917D7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06513"/>
            <a:ext cx="6084888" cy="4619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Działanie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LWHM_02.02 - Pozostawienie roślinności litoralnej do spontanicznego rozwoju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02D31CC-637C-4CE4-9FCC-00BEF7EAE263}"/>
              </a:ext>
            </a:extLst>
          </p:cNvPr>
          <p:cNvSpPr txBox="1"/>
          <p:nvPr/>
        </p:nvSpPr>
        <p:spPr>
          <a:xfrm>
            <a:off x="350838" y="2160588"/>
            <a:ext cx="4994275" cy="286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fontAlgn="ctr" hangingPunct="1">
              <a:defRPr/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1322 </a:t>
            </a:r>
            <a:r>
              <a:rPr lang="pl-PL" sz="12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mb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linii brzegowej</a:t>
            </a:r>
          </a:p>
          <a:p>
            <a:pPr algn="ctr" defTabSz="914400" eaLnBrk="1" fontAlgn="ctr" hangingPunct="1">
              <a:defRPr/>
            </a:pPr>
            <a:endParaRPr 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Pozostawienie roślinności wzdłuż brzegów (zarówno od strony lądowej jak i w strefie litoralnej) do spontanicznego rozwoju. 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Umożliwienie spontanicznej sukcesji. Tworzenie strefy buforowej z pozostawionej roślinności dla ograniczenia spływu biogenów i zawiesin ze zlewni. Ważne szczególnie w strefie brzegowej jezior oraz ich dopływów (także rowów melioracyjnych), w zlewniach intensywnie użytkowanych rolniczo.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Działanie dedykowane jeziorom pozbawionym w sposób sztuczny brzegowych stref buforowych lub  roślinności litoralnej, wymagającym pojęcia działań zmierzających do ograniczenia dostawy zanieczyszczeń ze spływem powierzchniowym.</a:t>
            </a:r>
          </a:p>
        </p:txBody>
      </p:sp>
      <p:pic>
        <p:nvPicPr>
          <p:cNvPr id="7174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41DBB02B-038F-4528-8074-433A61C27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200" y="1306513"/>
            <a:ext cx="47625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8B5438E1-F761-40E2-9DF0-661137A5DC98}"/>
              </a:ext>
            </a:extLst>
          </p:cNvPr>
          <p:cNvGraphicFramePr>
            <a:graphicFrameLocks noGrp="1"/>
          </p:cNvGraphicFramePr>
          <p:nvPr/>
        </p:nvGraphicFramePr>
        <p:xfrm>
          <a:off x="2576513" y="5794375"/>
          <a:ext cx="4497387" cy="365125"/>
        </p:xfrm>
        <a:graphic>
          <a:graphicData uri="http://schemas.openxmlformats.org/drawingml/2006/table">
            <a:tbl>
              <a:tblPr/>
              <a:tblGrid>
                <a:gridCol w="4497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663" marB="4566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77" name="pole tekstowe 1">
            <a:extLst>
              <a:ext uri="{FF2B5EF4-FFF2-40B4-BE49-F238E27FC236}">
                <a16:creationId xmlns:a16="http://schemas.microsoft.com/office/drawing/2014/main" id="{03225E7E-6A7C-4BDD-8555-2E59BCF27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985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Środkowej Odry – przykład I - Jezioro Kunickie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E9918029-8357-440A-A595-A788788A74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9748DBA2-CD2F-4E7C-B97B-5C3403BB3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pole tekstowe 1">
            <a:extLst>
              <a:ext uri="{FF2B5EF4-FFF2-40B4-BE49-F238E27FC236}">
                <a16:creationId xmlns:a16="http://schemas.microsoft.com/office/drawing/2014/main" id="{8849B6D8-01D7-458A-91CB-6A3B7627F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54" y="749578"/>
            <a:ext cx="116638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–region wodny Środkowej Odry – przykład II - Jezioro Białe-Miałkie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561B7FC0-B72B-4A83-9B2E-ADD30898C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3343275"/>
            <a:ext cx="7076755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podstawowe – 3 działania nietechniczne o charakterze ciągłym 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2EE80B23-D001-43D2-AAFA-7EA11AF125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957464"/>
              </p:ext>
            </p:extLst>
          </p:nvPr>
        </p:nvGraphicFramePr>
        <p:xfrm>
          <a:off x="360363" y="1254125"/>
          <a:ext cx="7076755" cy="1992313"/>
        </p:xfrm>
        <a:graphic>
          <a:graphicData uri="http://schemas.openxmlformats.org/drawingml/2006/table">
            <a:tbl>
              <a:tblPr/>
              <a:tblGrid>
                <a:gridCol w="769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5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19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589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866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 PLLW 10029 – Jez. Białe-Miałkie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18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Kod JCWP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LW10029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Naturalna (NAT)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biologiczne zależne od fizykochemii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fizykochemiczne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elementy chemiczne (woda)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elementy chemiczne (biota)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obszary chronione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2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Środkowa Odra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Ocena ryzyka nieosiągnięcia  celu środowiskowego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0778637-E33A-4B11-93D5-872E3316C3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821518"/>
              </p:ext>
            </p:extLst>
          </p:nvPr>
        </p:nvGraphicFramePr>
        <p:xfrm>
          <a:off x="360363" y="3659188"/>
          <a:ext cx="7076755" cy="24995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9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5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5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9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0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LWP_02.01</a:t>
                      </a:r>
                    </a:p>
                  </a:txBody>
                  <a:tcPr marL="9525" marR="9525" marT="95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Ograniczenie zanieczyszczenia pestycydami z rolnictwa.</a:t>
                      </a:r>
                    </a:p>
                  </a:txBody>
                  <a:tcPr marL="8179" marR="8179" marT="817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przestrzegania warunków stosowania środków ochrony roślin. Prawidłowe stosowanie środków ochrony roślin dla zapewnienia ochrony zasobów wodnych przed zanieczyszczeniem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25 gospodarstw rolnych.</a:t>
                      </a:r>
                    </a:p>
                  </a:txBody>
                  <a:tcPr marL="8179" marR="8179" marT="817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 </a:t>
                      </a:r>
                      <a:b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8179" marR="8179" marT="817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46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LWP_09.01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gospodarowania wodami oraz przeglądy pozwoleń wodnoprawnych.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przestrzegania warunków ustalonych w decyzjach i korzystania z wód w ramach procedury kontroli gospodarowania wodami (na podstawie art. 334 Prawa wodnego) oraz wykonanie przeglądów pozwoleń wodnoprawnych (na podstawie art. 416 Prawa wodnego).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523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LWC_11.01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Kontrole dotyczące stosowania programu działań mających na celu zmniejszenie zanieczyszczenia wód azotanami pochodzącymi ze źródeł rolniczych oraz zapobieganie dalszemu zanieczyszczeniu przez podmioty prowadzące produkcję rolną i działalność.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Działania kontrolne przestrzegania przez rolników rozporządzenia z dnia 12 lutego 2020 r w sprawie przyjęcia „Programu działań mających na celu zmniejszenie zanieczyszczenia wód azotanami pochodzącymi ze źródeł rolniczych oraz zapobieganie dalszemu zanieczyszczeniu” zgodnie z art. 108 pr. w., tj.: 1) stosowania programu działań, 2) spełnienia obowiązku posiadania planu nawożenia azotem, 3) stosowania nawozów zgodnie z planem nawożenia azotem.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25 gospodarstw rolnych.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28D0D8DA-9B07-4C50-A060-9127B55E14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998229"/>
              </p:ext>
            </p:extLst>
          </p:nvPr>
        </p:nvGraphicFramePr>
        <p:xfrm>
          <a:off x="7437117" y="5773414"/>
          <a:ext cx="4747329" cy="334962"/>
        </p:xfrm>
        <a:graphic>
          <a:graphicData uri="http://schemas.openxmlformats.org/drawingml/2006/table">
            <a:tbl>
              <a:tblPr/>
              <a:tblGrid>
                <a:gridCol w="4747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Środkowej Odry  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584" marB="4558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BC7A8730-2AB6-498A-A234-642B7AAC1B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7117" y="1462771"/>
            <a:ext cx="4747329" cy="431774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C6877C52-13AA-4054-B8E6-A3B9916F6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9">
            <a:extLst>
              <a:ext uri="{FF2B5EF4-FFF2-40B4-BE49-F238E27FC236}">
                <a16:creationId xmlns:a16="http://schemas.microsoft.com/office/drawing/2014/main" id="{68A72613-0947-432F-9412-B804072D7A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54DF2460-E46F-433F-BF76-FE5565DD0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291634"/>
            <a:ext cx="11401425" cy="2460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 – 3 działania, w tym jedno techniczne ciągłe i dwa nietechniczne: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25FCDAF9-692B-4FFE-99D6-0E250111EA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31221"/>
              </p:ext>
            </p:extLst>
          </p:nvPr>
        </p:nvGraphicFramePr>
        <p:xfrm>
          <a:off x="260350" y="1633558"/>
          <a:ext cx="11398250" cy="44475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0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88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5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446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LWHM_02.01</a:t>
                      </a:r>
                    </a:p>
                  </a:txBody>
                  <a:tcPr marL="9525" marR="9525" marT="95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Aktywne kształtowanie stref buforowych w obrębie litoralu polegające na mozaikowym usuwaniu trzcinowisk poza okresem wegetacyjnym i lęgowym</a:t>
                      </a:r>
                    </a:p>
                  </a:txBody>
                  <a:tcPr marL="8179" marR="8179" marT="817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Optymalizacja funkcjonowania strefy buforowej, przywrócenie różnorodności warunków siedliskowych, ograniczenie negatywnych oddziaływań na jezioro ze strony odkładanej materii organicznej. Ograniczenie rozwoju gatunków inwazyjnych oraz nadmiernego zarastania jeziora monokulturami trzcinowymi.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Usuwanie biogenów wraz z biomasą roślinną. Działanie zalecane dla jezior zarastających bądź z dominacją monokultur trzcinowych. Mozaikowe wykaszanie trzcinowisk, nie może obejmować całej powierzchni trzcinowiska na wykaszanym odcinku.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Usuwać należy jedynie część roślin, bez ingerencji w dno zbiornika (kłącza nie mogą zostać usunięte). Wykaszanie należy przeprowadzać  poza okresem lęgowym oraz sezonem wegetacji. Usunięciu podlegają są martwe części roślin z wbudowanymi substancjami biogennymi. Zasięg wykaszania (w układzie mozaikowym) nie może przekraczać 1/3 całkowitej powierzchni monokultur trzcinowych.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Powierzchnia monokultur trzcinowych przeznaczanych do wykaszania w systemie mozaikowym – 1/4 do 1/3 całkowitej powierzchni trzcinowisk.</a:t>
                      </a:r>
                    </a:p>
                  </a:txBody>
                  <a:tcPr marL="8179" marR="8179" marT="817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 (ciągłe)</a:t>
                      </a:r>
                    </a:p>
                  </a:txBody>
                  <a:tcPr marL="8179" marR="8179" marT="817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252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LWP_01.01</a:t>
                      </a:r>
                    </a:p>
                  </a:txBody>
                  <a:tcPr marL="9525" marR="9525" marT="95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Ograniczenie zanieczyszczenia jezior związkami biogennymi pochodzącymi z rolnictwa</a:t>
                      </a:r>
                    </a:p>
                  </a:txBody>
                  <a:tcPr marL="8179" marR="8179" marT="817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Promocja działań wynikające ze zbioru zaleceń dobrych praktyk rolniczych dotyczących ograniczenia zanieczyszczenia związkami azotu i fosforu, w tym w szczególności działania ograniczające migrację biogenów wraz ze spływem powierzchniowym oraz działania wynikające z Kodeksu doradczego dobrej praktyki rolniczej dotyczącej ograniczenia emisji amoniaku. Działania doradcze ukierunkowane są na: doradztwo technologiczne, pomoc rolnikom w ubieganiu się o przyznanie pomocy finansowej ze środków pochodzących z funduszy UE lub innych instytucji krajowych i zagranicznych. Działania edukacyjne dotyczące właściwego sposobu stosowania środków ochrony roślin (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pestydcydów</a:t>
                      </a: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).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25 gospodarstw rolnych.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8179" marR="8179" marT="817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599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LWP_08.01</a:t>
                      </a:r>
                    </a:p>
                  </a:txBody>
                  <a:tcPr marL="9525" marR="9525" marT="95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pod kątem poprawy efektywności ograniczania dopływu zanieczyszczeń do 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w celu ograniczenia emisji zanieczyszczeń do powietrza substancji będących czynnikami presji w wodzie oraz redukcji dopływu substancji priorytetowych ze zlewni do 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obejmująca 4 Programy Ochrony Środowiska.</a:t>
                      </a: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291" name="pole tekstowe 1">
            <a:extLst>
              <a:ext uri="{FF2B5EF4-FFF2-40B4-BE49-F238E27FC236}">
                <a16:creationId xmlns:a16="http://schemas.microsoft.com/office/drawing/2014/main" id="{FD656988-5627-4AAB-899A-5180E1297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2506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Środkowej Odry – przykład II - Jezioro Białe-Miałkie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AF018BB7-23F4-435F-B0B6-E3FDBA8E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ECEBF5FA-0AB5-4EF9-88CB-33194FDCEE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5">
            <a:extLst>
              <a:ext uri="{FF2B5EF4-FFF2-40B4-BE49-F238E27FC236}">
                <a16:creationId xmlns:a16="http://schemas.microsoft.com/office/drawing/2014/main" id="{51F2B447-B426-4133-81D8-C10B9755D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89063"/>
            <a:ext cx="5969000" cy="64611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2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Działanie </a:t>
            </a:r>
            <a:r>
              <a:rPr lang="pl-PL" sz="12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LWHM_02.01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- Aktywne kształtowanie stref buforowych w obrębie litoralu polegające na mozaikowym usuwaniu trzcinowisk poza okresem wegetacyjnym </a:t>
            </a:r>
            <a:b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lęgowym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7E57683-3EF8-4344-A1AA-D9CF0C2FCFE5}"/>
              </a:ext>
            </a:extLst>
          </p:cNvPr>
          <p:cNvSpPr txBox="1"/>
          <p:nvPr/>
        </p:nvSpPr>
        <p:spPr>
          <a:xfrm>
            <a:off x="257175" y="2252663"/>
            <a:ext cx="5969000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fontAlgn="ctr" hangingPunct="1">
              <a:defRPr/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Zasięg usuwanych trzcinowisk 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Głównym celem realizacji działania, poza poprawą stanu hydromorfologicznego, jest ograniczenie tempa zarastania zbiornika oraz usunięcie z misy jeziornej części substancji biogennych związanych w biomasie usuwanej roślinności.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Inne wybrane korzyści:</a:t>
            </a:r>
          </a:p>
          <a:p>
            <a:pPr marL="171450" indent="-171450" algn="just" defTabSz="914400" eaLnBrk="1" fontAlgn="ctr" hangingPunct="1">
              <a:buFont typeface="Arial" panose="020B0604020202020204" pitchFamily="34" charset="0"/>
              <a:buChar char="•"/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udostepnienie przestrzeni wodnej dla innych gatunków flory i fauny, poprawa bioróżnorodności, </a:t>
            </a:r>
          </a:p>
          <a:p>
            <a:pPr marL="171450" indent="-171450" algn="just" defTabSz="914400" eaLnBrk="1" fontAlgn="ctr" hangingPunct="1">
              <a:buFont typeface="Arial" panose="020B0604020202020204" pitchFamily="34" charset="0"/>
              <a:buChar char="•"/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odtworzenie tarlisk,</a:t>
            </a:r>
          </a:p>
          <a:p>
            <a:pPr marL="171450" indent="-171450" algn="just" defTabSz="914400" eaLnBrk="1" fontAlgn="ctr" hangingPunct="1">
              <a:buFont typeface="Arial" panose="020B0604020202020204" pitchFamily="34" charset="0"/>
              <a:buChar char="•"/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Ograniczenie 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ewapotranspiracji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(parowanie z powierzchni trzcinowisk  jest o ok. 30% wyższe niż z otwartej powierzchni wodnej.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W przypadku ograniczania powierzchni monokultur trzcinowych, działanie będzie polegało na zimowym naprzemiennym wykaszaniu fragmentów litoralu w układzie mozaikowym. Dopuszczalne jest coroczne powtarzanie  zabiegów na powierzchniach, na których zaobserwowano nadmierną sukcesję roślinności szuwarowej. </a:t>
            </a: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Założona wielkość ładunków azotu i fosforu absorbowanego przez usuwaną biomasę 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makrofitów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z 0,1 ha wynosi odpowiednio: 34,6 kg N i 3,4 kg P.</a:t>
            </a:r>
          </a:p>
        </p:txBody>
      </p:sp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FDA0177-24A2-4AE4-A92F-C51E1B8BBDE7}"/>
              </a:ext>
            </a:extLst>
          </p:cNvPr>
          <p:cNvGraphicFramePr>
            <a:graphicFrameLocks noGrp="1"/>
          </p:cNvGraphicFramePr>
          <p:nvPr/>
        </p:nvGraphicFramePr>
        <p:xfrm>
          <a:off x="6748463" y="5900738"/>
          <a:ext cx="4383087" cy="363537"/>
        </p:xfrm>
        <a:graphic>
          <a:graphicData uri="http://schemas.openxmlformats.org/drawingml/2006/table">
            <a:tbl>
              <a:tblPr/>
              <a:tblGrid>
                <a:gridCol w="4383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353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465" marB="4546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320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83D16CFF-0CF0-4854-A9CB-FAAE69C1A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538" y="1254125"/>
            <a:ext cx="4721225" cy="467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pole tekstowe 1">
            <a:extLst>
              <a:ext uri="{FF2B5EF4-FFF2-40B4-BE49-F238E27FC236}">
                <a16:creationId xmlns:a16="http://schemas.microsoft.com/office/drawing/2014/main" id="{C45D1D3C-47B8-4953-B5F1-6F55CFEFE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250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Środkowej Odry – przykład II - Jezioro Białe-Miałkie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az 7">
            <a:extLst>
              <a:ext uri="{FF2B5EF4-FFF2-40B4-BE49-F238E27FC236}">
                <a16:creationId xmlns:a16="http://schemas.microsoft.com/office/drawing/2014/main" id="{44B16F31-11F7-4D6B-9441-5743D5498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Obraz 9">
            <a:extLst>
              <a:ext uri="{FF2B5EF4-FFF2-40B4-BE49-F238E27FC236}">
                <a16:creationId xmlns:a16="http://schemas.microsoft.com/office/drawing/2014/main" id="{9256CCA8-45AF-4918-A03C-63E5F537D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D4DA55D-7C2F-418C-AD4C-C560DDCC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365" y="1592275"/>
            <a:ext cx="5010342" cy="351634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Łaby zestawy działań opracowano łącznie dla 85 % wszystkich jcw w obszarze dorzecza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tym dla: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jcw w regionie wodnym Izery (zestaw działań opracowany dla 2 z 3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jcw w regionie wodnym Łaby i Ostrożnicy (zestaw działań opracowany dla 100%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 jcw w regionie wodnym </a:t>
            </a:r>
            <a:r>
              <a:rPr lang="pl-PL" altLang="pl-PL" sz="13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Metuje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(zestaw działań opracowany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dla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 z 6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jcw w regionie wodnym Orlicy(zestaw działań opracowany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dla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100%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endParaRPr lang="pl-PL" altLang="pl-PL" sz="13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Łaby opracowano łącznie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25 działań dla 6 jcwp RW oraz 12 działań dla 5 jcwpd.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Łączny koszt działań oszacowano na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8 340, 37 tys. zł 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7655" name="Obraz 9">
            <a:extLst>
              <a:ext uri="{FF2B5EF4-FFF2-40B4-BE49-F238E27FC236}">
                <a16:creationId xmlns:a16="http://schemas.microsoft.com/office/drawing/2014/main" id="{55F65055-B168-49D3-A24C-A242F5806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A8F32958-1D0D-4B1B-9086-185BF361A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Łaby</a:t>
            </a:r>
          </a:p>
        </p:txBody>
      </p:sp>
      <p:pic>
        <p:nvPicPr>
          <p:cNvPr id="27661" name="Obraz 14">
            <a:extLst>
              <a:ext uri="{FF2B5EF4-FFF2-40B4-BE49-F238E27FC236}">
                <a16:creationId xmlns:a16="http://schemas.microsoft.com/office/drawing/2014/main" id="{A7B24A5B-1499-4212-BB9C-C73275B94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53727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upa 9">
            <a:extLst>
              <a:ext uri="{FF2B5EF4-FFF2-40B4-BE49-F238E27FC236}">
                <a16:creationId xmlns:a16="http://schemas.microsoft.com/office/drawing/2014/main" id="{7B0C3F52-8639-4782-A80B-0EF571481406}"/>
              </a:ext>
            </a:extLst>
          </p:cNvPr>
          <p:cNvGrpSpPr/>
          <p:nvPr/>
        </p:nvGrpSpPr>
        <p:grpSpPr>
          <a:xfrm>
            <a:off x="6068548" y="1298795"/>
            <a:ext cx="6123452" cy="4787642"/>
            <a:chOff x="5912972" y="1282959"/>
            <a:chExt cx="6123452" cy="4787642"/>
          </a:xfrm>
        </p:grpSpPr>
        <p:grpSp>
          <p:nvGrpSpPr>
            <p:cNvPr id="8" name="Grupa 7">
              <a:extLst>
                <a:ext uri="{FF2B5EF4-FFF2-40B4-BE49-F238E27FC236}">
                  <a16:creationId xmlns:a16="http://schemas.microsoft.com/office/drawing/2014/main" id="{4BBF7789-E1FC-4DC1-A985-A882D06C7D2E}"/>
                </a:ext>
              </a:extLst>
            </p:cNvPr>
            <p:cNvGrpSpPr/>
            <p:nvPr/>
          </p:nvGrpSpPr>
          <p:grpSpPr>
            <a:xfrm>
              <a:off x="5912972" y="1282959"/>
              <a:ext cx="4848691" cy="4787642"/>
              <a:chOff x="5912972" y="1282958"/>
              <a:chExt cx="5010341" cy="5010341"/>
            </a:xfrm>
          </p:grpSpPr>
          <p:pic>
            <p:nvPicPr>
              <p:cNvPr id="6" name="Obraz 5">
                <a:extLst>
                  <a:ext uri="{FF2B5EF4-FFF2-40B4-BE49-F238E27FC236}">
                    <a16:creationId xmlns:a16="http://schemas.microsoft.com/office/drawing/2014/main" id="{37DCECDA-3EA4-4DB9-87AB-2C48D283E9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12972" y="1282958"/>
                <a:ext cx="5010341" cy="5010341"/>
              </a:xfrm>
              <a:prstGeom prst="rect">
                <a:avLst/>
              </a:prstGeom>
            </p:spPr>
          </p:pic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FA14E705-F1B8-4F93-B0AE-1B69EC449525}"/>
                  </a:ext>
                </a:extLst>
              </p:cNvPr>
              <p:cNvSpPr/>
              <p:nvPr/>
            </p:nvSpPr>
            <p:spPr bwMode="auto">
              <a:xfrm>
                <a:off x="6902466" y="1411757"/>
                <a:ext cx="2177737" cy="736600"/>
              </a:xfrm>
              <a:prstGeom prst="roundRect">
                <a:avLst/>
              </a:prstGeom>
              <a:solidFill>
                <a:srgbClr val="2F559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Region wodny Izery</a:t>
                </a:r>
              </a:p>
              <a:p>
                <a:pPr>
                  <a:defRPr/>
                </a:pPr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jcwp rzeczne (RW): </a:t>
                </a:r>
                <a:r>
                  <a:rPr lang="pl-PL" sz="10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5 działań</a:t>
                </a:r>
              </a:p>
              <a:p>
                <a:pPr>
                  <a:defRPr/>
                </a:pPr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jcwpd: </a:t>
                </a:r>
                <a:r>
                  <a:rPr lang="pl-PL" sz="10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1 działanie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4895FDA2-CE91-498D-A896-C426E30C7F9D}"/>
                  </a:ext>
                </a:extLst>
              </p:cNvPr>
              <p:cNvSpPr/>
              <p:nvPr/>
            </p:nvSpPr>
            <p:spPr bwMode="auto">
              <a:xfrm>
                <a:off x="6151099" y="2709664"/>
                <a:ext cx="2177737" cy="736600"/>
              </a:xfrm>
              <a:prstGeom prst="roundRect">
                <a:avLst/>
              </a:prstGeom>
              <a:solidFill>
                <a:srgbClr val="2F559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Region wodny  Łaby i Ostrożnicy</a:t>
                </a:r>
              </a:p>
              <a:p>
                <a:pPr>
                  <a:defRPr/>
                </a:pPr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jcwp rzeczne (RW): </a:t>
                </a:r>
                <a:r>
                  <a:rPr lang="pl-PL" sz="10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3 działania</a:t>
                </a:r>
              </a:p>
              <a:p>
                <a:pPr>
                  <a:defRPr/>
                </a:pPr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jcwpd:3 </a:t>
                </a:r>
                <a:r>
                  <a:rPr lang="pl-PL" sz="10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działania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DEE6E575-B0FE-4106-8FF3-AF9BFF40425E}"/>
                  </a:ext>
                </a:extLst>
              </p:cNvPr>
              <p:cNvSpPr/>
              <p:nvPr/>
            </p:nvSpPr>
            <p:spPr bwMode="auto">
              <a:xfrm>
                <a:off x="7746702" y="5078304"/>
                <a:ext cx="2177737" cy="736600"/>
              </a:xfrm>
              <a:prstGeom prst="roundRect">
                <a:avLst/>
              </a:prstGeom>
              <a:solidFill>
                <a:srgbClr val="2F559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Region wodny  Orlicy</a:t>
                </a:r>
              </a:p>
              <a:p>
                <a:pPr>
                  <a:defRPr/>
                </a:pPr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jcwp rzeczne (RW): </a:t>
                </a:r>
                <a:r>
                  <a:rPr lang="pl-PL" sz="10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7 działań</a:t>
                </a:r>
              </a:p>
              <a:p>
                <a:pPr>
                  <a:defRPr/>
                </a:pPr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jcwpd: </a:t>
                </a:r>
                <a:r>
                  <a:rPr lang="pl-PL" sz="10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 działania</a:t>
                </a:r>
              </a:p>
            </p:txBody>
          </p:sp>
        </p:grpSp>
        <p:sp>
          <p:nvSpPr>
            <p:cNvPr id="25" name="Prostokąt: zaokrąglone rogi 24">
              <a:extLst>
                <a:ext uri="{FF2B5EF4-FFF2-40B4-BE49-F238E27FC236}">
                  <a16:creationId xmlns:a16="http://schemas.microsoft.com/office/drawing/2014/main" id="{72A82605-26D0-4D18-AC49-6DE75B74AE56}"/>
                </a:ext>
              </a:extLst>
            </p:cNvPr>
            <p:cNvSpPr/>
            <p:nvPr/>
          </p:nvSpPr>
          <p:spPr bwMode="auto">
            <a:xfrm>
              <a:off x="9858687" y="3429000"/>
              <a:ext cx="2177737" cy="736600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pl-PL" sz="1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Region wodny  </a:t>
              </a:r>
              <a:r>
                <a:rPr lang="pl-PL" sz="1000" b="1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Metuje</a:t>
              </a:r>
              <a:endPara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>
                <a:defRPr/>
              </a:pPr>
              <a:r>
                <a:rPr lang="pl-PL" sz="1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jcwp rzeczne (RW): </a:t>
              </a:r>
              <a:r>
                <a:rPr lang="pl-PL" sz="10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10 działań</a:t>
              </a:r>
            </a:p>
            <a:p>
              <a:pPr>
                <a:defRPr/>
              </a:pPr>
              <a:r>
                <a:rPr lang="pl-PL" sz="1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jcwpd: </a:t>
              </a:r>
              <a:r>
                <a:rPr lang="pl-PL" sz="10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6 działań</a:t>
              </a:r>
            </a:p>
          </p:txBody>
        </p:sp>
      </p:grp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AF23A6EF-A0AE-43D2-B5E1-4EE8D7837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81537"/>
              </p:ext>
            </p:extLst>
          </p:nvPr>
        </p:nvGraphicFramePr>
        <p:xfrm>
          <a:off x="6114118" y="5812068"/>
          <a:ext cx="4584700" cy="213088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Łaby – liczba działań w poszczególnych regionach wodnych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6277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Łaby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98613"/>
            <a:ext cx="26479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559719"/>
            <a:ext cx="3136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590" y="5395913"/>
            <a:ext cx="5247773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(łącznie wszystkie jcwp)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4 160,17 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tys. zł</a:t>
            </a: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>
            <a:off x="5681663" y="5395913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9D3A963-34B9-4259-9DBD-200968A31DCA}"/>
              </a:ext>
            </a:extLst>
          </p:cNvPr>
          <p:cNvSpPr txBox="1"/>
          <p:nvPr/>
        </p:nvSpPr>
        <p:spPr>
          <a:xfrm>
            <a:off x="6816408" y="4969113"/>
            <a:ext cx="4679950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</a:rPr>
              <a:t>Środki NFOŚiGW/WFOŚiGW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>
                <a:latin typeface="Roboto" panose="02000000000000000000" pitchFamily="2" charset="0"/>
              </a:rPr>
              <a:t>Środki UE</a:t>
            </a:r>
          </a:p>
        </p:txBody>
      </p:sp>
      <p:graphicFrame>
        <p:nvGraphicFramePr>
          <p:cNvPr id="15" name="Wykres 14">
            <a:extLst>
              <a:ext uri="{FF2B5EF4-FFF2-40B4-BE49-F238E27FC236}">
                <a16:creationId xmlns:a16="http://schemas.microsoft.com/office/drawing/2014/main" id="{DE99C9BA-7A9D-4F0D-8717-3444D47827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7246149"/>
              </p:ext>
            </p:extLst>
          </p:nvPr>
        </p:nvGraphicFramePr>
        <p:xfrm>
          <a:off x="180409" y="1890713"/>
          <a:ext cx="5133271" cy="3016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Wykres 16">
            <a:extLst>
              <a:ext uri="{FF2B5EF4-FFF2-40B4-BE49-F238E27FC236}">
                <a16:creationId xmlns:a16="http://schemas.microsoft.com/office/drawing/2014/main" id="{16B81EE7-8131-4849-9E7E-432485DD5F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1472131"/>
              </p:ext>
            </p:extLst>
          </p:nvPr>
        </p:nvGraphicFramePr>
        <p:xfrm>
          <a:off x="5730241" y="2071338"/>
          <a:ext cx="6433751" cy="2689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76360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Obraz 7">
            <a:extLst>
              <a:ext uri="{FF2B5EF4-FFF2-40B4-BE49-F238E27FC236}">
                <a16:creationId xmlns:a16="http://schemas.microsoft.com/office/drawing/2014/main" id="{EF578542-2E02-4CD3-8A25-A7A7196B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Obraz 9">
            <a:extLst>
              <a:ext uri="{FF2B5EF4-FFF2-40B4-BE49-F238E27FC236}">
                <a16:creationId xmlns:a16="http://schemas.microsoft.com/office/drawing/2014/main" id="{EC3FD162-4F47-4D35-8106-4037F001E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pole tekstowe 1">
            <a:extLst>
              <a:ext uri="{FF2B5EF4-FFF2-40B4-BE49-F238E27FC236}">
                <a16:creationId xmlns:a16="http://schemas.microsoft.com/office/drawing/2014/main" id="{7544FDD4-F33A-4B34-9F17-8500D1940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działań– udział poszczególnych typów działań - region wodny Łaby</a:t>
            </a:r>
          </a:p>
        </p:txBody>
      </p:sp>
      <p:sp>
        <p:nvSpPr>
          <p:cNvPr id="62469" name="Text Box 33">
            <a:extLst>
              <a:ext uri="{FF2B5EF4-FFF2-40B4-BE49-F238E27FC236}">
                <a16:creationId xmlns:a16="http://schemas.microsoft.com/office/drawing/2014/main" id="{B1524799-E8BB-4028-BC22-53AFDDE2A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8921" y="2592244"/>
            <a:ext cx="609630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znaczących – jcwp RW </a:t>
            </a:r>
          </a:p>
        </p:txBody>
      </p:sp>
      <p:sp>
        <p:nvSpPr>
          <p:cNvPr id="62470" name="Text Box 35">
            <a:extLst>
              <a:ext uri="{FF2B5EF4-FFF2-40B4-BE49-F238E27FC236}">
                <a16:creationId xmlns:a16="http://schemas.microsoft.com/office/drawing/2014/main" id="{C3ADCA32-45C0-4A4E-A064-38F594E43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73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W obszarze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dorzecza Łaby dla 6 jcwp rzecznych opracowano 25 działań naprawczych. Działania naprawcze nakierowane są na redukcję presji znaczących, w tym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presji skumulowanych  RWC (14 działań), 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hydrolomorfologicznych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RWHM (6 działań) 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presji fizykochemicznych i chemicznych RWP (5 działań).</a:t>
            </a:r>
          </a:p>
        </p:txBody>
      </p:sp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7959754"/>
              </p:ext>
            </p:extLst>
          </p:nvPr>
        </p:nvGraphicFramePr>
        <p:xfrm>
          <a:off x="3749040" y="3171872"/>
          <a:ext cx="4937760" cy="2716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" y="131832"/>
            <a:ext cx="12192000" cy="614538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251797"/>
              </p:ext>
            </p:extLst>
          </p:nvPr>
        </p:nvGraphicFramePr>
        <p:xfrm>
          <a:off x="328831" y="3614820"/>
          <a:ext cx="383805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3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9136">
                <a:tc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jcwpd w RW Środkowej Odry</a:t>
                      </a:r>
                      <a:endParaRPr lang="pl-PL" sz="1200" b="1" kern="12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21*</a:t>
                      </a:r>
                      <a:endParaRPr lang="pl-PL" sz="1200" b="1" kern="12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877">
                <a:tc gridSpan="2"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 (liczba jcwpd)</a:t>
                      </a:r>
                      <a:endParaRPr lang="pl-PL" sz="1200" b="1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877">
                <a:tc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niezagrożone</a:t>
                      </a:r>
                      <a:endParaRPr lang="pl-PL" sz="1200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</a:t>
                      </a:r>
                      <a:endParaRPr lang="pl-PL" sz="1200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877">
                <a:tc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zagrożone </a:t>
                      </a:r>
                      <a:br>
                        <a:rPr lang="pl-PL" sz="12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(76, 78, 79, 95, 105 i 124)</a:t>
                      </a:r>
                      <a:endParaRPr lang="pl-PL" sz="1200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pl-PL" sz="1200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877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(liczba jcwpd)</a:t>
                      </a:r>
                      <a:endParaRPr lang="pl-PL" sz="1200" b="1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87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dobry</a:t>
                      </a:r>
                      <a:endParaRPr lang="pl-PL" sz="1200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18</a:t>
                      </a:r>
                      <a:endParaRPr lang="pl-PL" sz="1200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48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słaby (nr 79, 105 i 124)</a:t>
                      </a:r>
                      <a:endParaRPr lang="pl-PL" sz="1200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endParaRPr lang="pl-PL" sz="1200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71973" y="1153670"/>
            <a:ext cx="49750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Wody podziemne</a:t>
            </a:r>
            <a:r>
              <a:rPr lang="pl-PL" sz="1200" dirty="0">
                <a:ea typeface="Roboto" panose="02000000000000000000" pitchFamily="2" charset="0"/>
              </a:rPr>
              <a:t> </a:t>
            </a: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związane są z następującymi piętrami wodonośnymi: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czwartorzędowe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czwartorzędowo-neogeńskie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neogeńskie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neogeńsko-paleogeńskie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kredowe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triasowe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kredowo-triasowe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permskie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permsko-karbońskie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paleozoiczne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paleozoiczno-proterozoiczne piętro wodonośne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Środkowej Odry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257331" y="5900820"/>
            <a:ext cx="45648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>
                <a:latin typeface="Roboto" panose="02000000000000000000" pitchFamily="2" charset="0"/>
                <a:ea typeface="Roboto" panose="02000000000000000000" pitchFamily="2" charset="0"/>
              </a:rPr>
              <a:t>* jcwpd nr 40 zlokalizowana jest na obszarze dwóch regionów wodnych 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13D94EA-57BC-4C9C-A65C-956488FF7D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2961" y="1176503"/>
            <a:ext cx="5361819" cy="487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125" y="3172580"/>
            <a:ext cx="4390843" cy="310697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1542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184032" y="5583701"/>
            <a:ext cx="295224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Procent powierzchni regionu wodnego Środkowej Odry</a:t>
            </a:r>
          </a:p>
          <a:p>
            <a:pPr algn="ctr"/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 jcwpd o słabym stanie chemicznym 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011492"/>
              </p:ext>
            </p:extLst>
          </p:nvPr>
        </p:nvGraphicFramePr>
        <p:xfrm>
          <a:off x="320675" y="972452"/>
          <a:ext cx="11550650" cy="2177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3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5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8939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Numer jcwpd (kod UE)</a:t>
                      </a:r>
                      <a:endParaRPr lang="pl-PL" sz="1000" b="1" kern="1200" dirty="0">
                        <a:solidFill>
                          <a:schemeClr val="lt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 jcwpd</a:t>
                      </a:r>
                      <a:endParaRPr lang="pl-PL" sz="1000" b="1" kern="1200" dirty="0">
                        <a:solidFill>
                          <a:schemeClr val="lt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stanu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Przyczyna stanu słabego </a:t>
                      </a:r>
                      <a:br>
                        <a:rPr lang="pl-PL" sz="1000" kern="12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000" kern="12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(test klasyfikacyjny)</a:t>
                      </a:r>
                      <a:endParaRPr lang="pl-PL" sz="1000" b="1" kern="1200" dirty="0">
                        <a:solidFill>
                          <a:schemeClr val="lt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  <a:endParaRPr lang="pl-PL" sz="1000" b="1" kern="1200" dirty="0">
                        <a:solidFill>
                          <a:schemeClr val="lt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 środowiskowy</a:t>
                      </a:r>
                      <a:endParaRPr lang="pl-PL" sz="1000" b="1" kern="1200" dirty="0">
                        <a:solidFill>
                          <a:schemeClr val="lt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091"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79 (PLGW600079)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3 816,06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pl-PL" sz="1000" kern="1200" baseline="30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</a:t>
                      </a:r>
                      <a:r>
                        <a:rPr lang="pl-PL" sz="1000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stan chemiczny i ilościowy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C.2/I.2 – ocena wpływu ingresji i ascenzji wód słonych lub innych zdegradowanych na stan wód podziemnych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chemicznie i ilościowo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dobry stan ilościowy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515"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105</a:t>
                      </a:r>
                    </a:p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(PLGW6000105)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330,56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pl-PL" sz="1000" kern="1200" baseline="30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I.1 – bilans wodny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ilościowo 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brak pogorszenia aktualnego stanu ilościowego (słaby stan ilościowy w zakresie bilansu wodnego)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215"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124</a:t>
                      </a:r>
                    </a:p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(PLGW6000124)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62,43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pl-PL" sz="1000" kern="1200" baseline="30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I.1 – bilans wodny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ilościowo 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dobry stan ilościowy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" name="Chart 30">
            <a:extLst>
              <a:ext uri="{FF2B5EF4-FFF2-40B4-BE49-F238E27FC236}">
                <a16:creationId xmlns:a16="http://schemas.microsoft.com/office/drawing/2014/main" id="{6D1B6A98-09E9-4344-87E6-8E3439EE4107}"/>
              </a:ext>
            </a:extLst>
          </p:cNvPr>
          <p:cNvGraphicFramePr/>
          <p:nvPr/>
        </p:nvGraphicFramePr>
        <p:xfrm>
          <a:off x="472991" y="3256640"/>
          <a:ext cx="3808702" cy="250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pole tekstowe 2"/>
          <p:cNvSpPr txBox="1"/>
          <p:nvPr/>
        </p:nvSpPr>
        <p:spPr>
          <a:xfrm>
            <a:off x="4066033" y="5583701"/>
            <a:ext cx="24611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Procent powierzchni regionu wodnego Środkowej Odry </a:t>
            </a:r>
          </a:p>
          <a:p>
            <a:pPr algn="ctr"/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 jcwpd o słabym stanie ilościowym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72143" y="5305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Środkowej Odry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Wykres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7412211"/>
              </p:ext>
            </p:extLst>
          </p:nvPr>
        </p:nvGraphicFramePr>
        <p:xfrm>
          <a:off x="106033" y="3256640"/>
          <a:ext cx="396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Wykres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3634889"/>
              </p:ext>
            </p:extLst>
          </p:nvPr>
        </p:nvGraphicFramePr>
        <p:xfrm>
          <a:off x="3941858" y="3256640"/>
          <a:ext cx="396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7572414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08642399"/>
              </p:ext>
            </p:extLst>
          </p:nvPr>
        </p:nvGraphicFramePr>
        <p:xfrm>
          <a:off x="2933700" y="1762125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51311" y="1971674"/>
            <a:ext cx="1912089" cy="310515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Utrzymanie/</a:t>
            </a:r>
          </a:p>
          <a:p>
            <a:pPr algn="ctr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1" y="1749425"/>
            <a:ext cx="2762095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Środkowej Odry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425" y="742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5990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428970"/>
              </p:ext>
            </p:extLst>
          </p:nvPr>
        </p:nvGraphicFramePr>
        <p:xfrm>
          <a:off x="2023139" y="1443961"/>
          <a:ext cx="8128000" cy="16367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465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działań ogółem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95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techniczne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nietechniczne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nowe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kontynuowane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577292" y="3452042"/>
            <a:ext cx="155523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Kategoria działań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4565650" y="3452042"/>
            <a:ext cx="127310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Grupa działań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8246172" y="3443981"/>
            <a:ext cx="197842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Wpływ na rodzaj presji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Środkowej Odry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Wykres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7918385"/>
              </p:ext>
            </p:extLst>
          </p:nvPr>
        </p:nvGraphicFramePr>
        <p:xfrm>
          <a:off x="-1" y="3862122"/>
          <a:ext cx="4140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Wykres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9328883"/>
              </p:ext>
            </p:extLst>
          </p:nvPr>
        </p:nvGraphicFramePr>
        <p:xfrm>
          <a:off x="3873260" y="3818471"/>
          <a:ext cx="4140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Wykres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0217414"/>
              </p:ext>
            </p:extLst>
          </p:nvPr>
        </p:nvGraphicFramePr>
        <p:xfrm>
          <a:off x="7780318" y="3790126"/>
          <a:ext cx="4140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0075418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330050" y="1524211"/>
            <a:ext cx="11531897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wniosku na potrzeby ustanowienia obszaru ochronnego zbiornika wód śródlądowych (GZWP)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ustanowienie obszaru ochronnego zbiornika wód śródlądowych (GZWP) –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3 jcwpd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355600" y="2527540"/>
            <a:ext cx="1153189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analiza możliwości odbudowy/przebudowy systemów melioracyjnych –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19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spowolnienie lub zatrzymanie odpływu wód ze zlewni oraz zwiększenie możliwości retencyjnych zlewni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19 jcwpd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ograniczenie zużycia wody w przemyśle - 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ograniczenie zużycia wody w rolnictwie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rozpoznanie występowania nowych zanieczyszczeń w wodach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szkolenia z zakresu dobrowolnego stosowania "Zbioru zaleceń dobrej praktyki rolniczej", mającego na celu ochronę wód przed zanieczyszczeniem azotanami pochodzącymi ze źródeł rolniczych - 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dobrowolne stosowanie działań ze „Zbioru zaleceń dobrej praktyki rolniczej”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dodatku do dokumentacji hydrogeologicznej ustalającej zasoby eksploatacyjne ujęcia wód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dodatkowy przegląd udzielonych pozwoleń wodnoprawnych związanych z poborem wód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 jcwpd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weryfikacja zasobów dyspozycyjnych wód podziemnych  -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2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weryfikacja zasobów eksploatacyjnych ujęć wód podziemnych ustalonych na podstawie dokumentacji hydrogeologicznych wykonanych przed 2004 r.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 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programu monitorowania stanu wód podziemnych w rejonie prowadzonej działalności górniczej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jcwpd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wsparcie działań organów administracji w zakresie ustanawiania obszarów ochronnych GZWP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 jcwpd</a:t>
            </a:r>
          </a:p>
        </p:txBody>
      </p:sp>
      <p:sp>
        <p:nvSpPr>
          <p:cNvPr id="11" name="Prostokąt zaokrąglony 10"/>
          <p:cNvSpPr/>
          <p:nvPr/>
        </p:nvSpPr>
        <p:spPr>
          <a:xfrm>
            <a:off x="330052" y="1037833"/>
            <a:ext cx="11531896" cy="497669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</a:t>
            </a:r>
          </a:p>
        </p:txBody>
      </p:sp>
      <p:sp>
        <p:nvSpPr>
          <p:cNvPr id="12" name="Prostokąt zaokrąglony 11"/>
          <p:cNvSpPr/>
          <p:nvPr/>
        </p:nvSpPr>
        <p:spPr>
          <a:xfrm>
            <a:off x="330050" y="2055126"/>
            <a:ext cx="11531898" cy="472414"/>
          </a:xfrm>
          <a:prstGeom prst="roundRect">
            <a:avLst/>
          </a:prstGeom>
          <a:solidFill>
            <a:srgbClr val="2F558D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Działania uzupełniające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663045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Środkowej Odry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8142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4870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Środkowej Odry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317530" y="1425531"/>
            <a:ext cx="4903066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Zbiorniki Wód Podziemnych (GZWP):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20 GZWP związanych z utworami czwartorzędowymi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 GZWP związane z utworami neogeńskimi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 GZWP związane z utworami neogeńsko-czwartorzędowymi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kredowymi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triasowo-kredowymi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permsko-triasowymi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permsko-triasowo-kredowymi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proterozoiczno-paleozoiczno-czwartorzędowymi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323850" y="4728851"/>
            <a:ext cx="4896746" cy="969496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-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307, 315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306, 307, 315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840" y="1215898"/>
            <a:ext cx="6900832" cy="488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593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769924"/>
              </p:ext>
            </p:extLst>
          </p:nvPr>
        </p:nvGraphicFramePr>
        <p:xfrm>
          <a:off x="361949" y="1309593"/>
          <a:ext cx="11449050" cy="434233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6984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(GWI)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analiza możliwości odbudowy/przebudowy systemów melioracyjnych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spowolnienie lub</a:t>
                      </a:r>
                      <a:r>
                        <a:rPr lang="pl-PL" sz="1100" b="0" baseline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zatrzymanie odpływu wód ze zlewni oraz zwiększenie możliwości retencyjnych zlewni</a:t>
                      </a:r>
                      <a:endParaRPr lang="pl-PL" sz="1100" b="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dodatkowy przegląd udzielonych pozwoleń wodnoprawnych związanych z poborem wód podziemnych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ograniczenie zużycia wody w rolnictwie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ograniczenie zużycia wody w przemyśle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programu monitorowania stanu wód podziemnych w rejonie prowadzonej działalności górniczej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dodatku do dokumentacji hydrogeologicznej ustalającej zasoby eksploatacyjne ujęcia wód podziemnych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zasobów dyspozycyjnych wód podziemnych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zasobów eksploatacyjnych ujęć wód podziemnych ustalonych na podstawie dokumentacji hydrogeologicznych wykonanych przed 2004 r. </a:t>
                      </a:r>
                      <a:endParaRPr lang="pl-PL" sz="11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429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Działania ukierunkowane na redukcję presji chemicznej (GWC)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ustanowienie obszaru ochronnego zbiornika wód śródlądowych (GZWP)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wsparcie działań organów administracji w zakresie ustanawiania obszarów ochronnych GZWP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Działania ukierunkowane na redukcję presji ilościowej i chemicznej (GWIC)</a:t>
                      </a:r>
                    </a:p>
                    <a:p>
                      <a:pPr marL="0" indent="-285750" algn="l" defTabSz="914400" rtl="0" eaLnBrk="1" latinLnBrk="0" hangingPunct="1">
                        <a:lnSpc>
                          <a:spcPct val="150000"/>
                        </a:lnSpc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821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Działania ukierunkowane na redukcję presji chemicznej typu A (GWPA)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dobrowolne stosowanie działań ze "Zbioru zaleceń dobrej praktyki rolniczej”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rozpoznanie występowania nowych zanieczyszczeń w wodach podziemnych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szkolenia z zakresu dobrowolnego stosowania "Zbioru zaleceń dobrej praktyki rolniczej", mającego na celu ochronę wód przed zanieczyszczeniem azotanami pochodzącymi ze źródeł rolniczych </a:t>
                      </a:r>
                    </a:p>
                    <a:p>
                      <a:pPr algn="ctr"/>
                      <a:endParaRPr lang="pl-PL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Działania ukierunkowane na redukcję presji chemicznej typu B (GWPB)</a:t>
                      </a:r>
                    </a:p>
                    <a:p>
                      <a:pPr marL="0" indent="-285750" algn="l" defTabSz="914400" rtl="0" eaLnBrk="1" latinLnBrk="0" hangingPunct="1">
                        <a:lnSpc>
                          <a:spcPct val="150000"/>
                        </a:lnSpc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Środkowej Odry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7608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718278" y="1296327"/>
            <a:ext cx="30075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Harmonogram wdrożenia działań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6726686" y="1257106"/>
            <a:ext cx="3445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Jednostki odpowiedzialne za realizację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384173" y="5109637"/>
            <a:ext cx="4817091" cy="69249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–  961 171 tys. zł, w tym: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podstawowych –  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uzupełniających – 961 171 tys. zł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6791325" y="4894194"/>
            <a:ext cx="4680000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Źródło środków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własne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Budżet państwa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UE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Środkowej Odry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5" name="Strzałka w prawo 14">
            <a:extLst>
              <a:ext uri="{FF2B5EF4-FFF2-40B4-BE49-F238E27FC236}">
                <a16:creationId xmlns:a16="http://schemas.microsoft.com/office/drawing/2014/main" id="{5D237424-25F0-439D-9351-242671E25070}"/>
              </a:ext>
            </a:extLst>
          </p:cNvPr>
          <p:cNvSpPr/>
          <p:nvPr/>
        </p:nvSpPr>
        <p:spPr>
          <a:xfrm>
            <a:off x="5519015" y="5321807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aphicFrame>
        <p:nvGraphicFramePr>
          <p:cNvPr id="12" name="Wykres 11"/>
          <p:cNvGraphicFramePr>
            <a:graphicFrameLocks/>
          </p:cNvGraphicFramePr>
          <p:nvPr/>
        </p:nvGraphicFramePr>
        <p:xfrm>
          <a:off x="384174" y="1927796"/>
          <a:ext cx="4680000" cy="2614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/>
          <p:cNvGraphicFramePr>
            <a:graphicFrameLocks/>
          </p:cNvGraphicFramePr>
          <p:nvPr/>
        </p:nvGraphicFramePr>
        <p:xfrm>
          <a:off x="5861155" y="1544342"/>
          <a:ext cx="6056026" cy="3431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3989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727712"/>
              </p:ext>
            </p:extLst>
          </p:nvPr>
        </p:nvGraphicFramePr>
        <p:xfrm>
          <a:off x="257331" y="1005841"/>
          <a:ext cx="11521932" cy="2690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5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704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363">
                <a:tc gridSpan="5"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jcwpd nr 79 (PLGW600079)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95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3 816,06 km</a:t>
                      </a:r>
                      <a:r>
                        <a:rPr lang="pl-PL" sz="95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chemicznie</a:t>
                      </a:r>
                    </a:p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 ilościowo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just"/>
                      <a:r>
                        <a:rPr lang="pl-PL" sz="950" b="0" i="0" u="none" strike="noStrike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Na podstawie oceny stanu wód podziemnych za dane z 2019 r. stwierdzono stan słaby ze względu na ascenzję wód słonych dopływających z niżej położonych poziomów wodonośnych mezozoiku (jura) do użytkowego mioceńskiego poziomu wodonośnego piętra neogeńsko–paleogeńskiego. O ocenie zadecydowały przekroczenia wartości kryterialnych: Cl, Na oraz PEW. Ascenzyjne dopływy zmineralizowanych wód z utworów triasu (kajpru i retyku) wpływają na chemizm wód w piętrach wodonośnych jury oraz paleogenu-neogenu. Mioceński poziom wodonośny na tym terenie stanowi podstawę zbiorowego zaopatrzenia w wodę do spożycia. Ze względu na wysoką mineralizację woda jest mieszana w stosunku 50/50 z wodą z ujęcia w Mierzejewie, w którym ujmowane są wody czwartorzędowego poziomu wodonośnego. Przeprowadzona analiza wielokryterialna uwzgledniająca obszarowe ogniska zanieczyszczeń oraz naturalną odporność systemu wodonośnego nie wykazała innych zagrożeń w obrębie jednostki.</a:t>
                      </a:r>
                      <a:endParaRPr lang="pl-PL" sz="95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b="0" i="0" u="none" strike="noStrike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Środkowej Odry</a:t>
                      </a:r>
                      <a:endParaRPr lang="pl-PL" sz="95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słaby stan chemiczny</a:t>
                      </a:r>
                    </a:p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 ilościowy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5217"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950" b="0" i="0" u="none" strike="noStrike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Barycz 100%,Obra poniżej 1%, </a:t>
                      </a:r>
                      <a:r>
                        <a:rPr lang="pl-PL" sz="950" b="0" i="0" u="none" strike="noStrike" kern="1200" baseline="0" dirty="0" err="1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Przyodrze</a:t>
                      </a:r>
                      <a:r>
                        <a:rPr lang="pl-PL" sz="950" b="0" i="0" u="none" strike="noStrike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(WR) poniżej 1%, Widawa i Stobrawa (WR) poniżej 1%, Warta od Prosny do Kan. Mosińskiego poniżej 1%, Obrzyca i Krzycki Rów poniżej 1%</a:t>
                      </a:r>
                      <a:endParaRPr lang="pl-PL" sz="95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pl-PL" sz="95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95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50" b="0" i="0" u="none" strike="noStrike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113 908,84 </a:t>
                      </a:r>
                      <a:r>
                        <a:rPr lang="pl-PL" sz="95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95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95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95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95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50" b="0" i="0" u="none" strike="noStrike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25 509,57 </a:t>
                      </a:r>
                      <a:r>
                        <a:rPr lang="pl-PL" sz="95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95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95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3129280" y="3696124"/>
            <a:ext cx="8649983" cy="251607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Działania podstawowe: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opracowanie wniosku na potrzeby ustanowienia obszaru ochronnego zbiornika wód śródlądowych (GZWP)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ustanowienie obszaru ochronnego zbiornika wód śródlądowych (GZWP)</a:t>
            </a:r>
          </a:p>
          <a:p>
            <a:pPr>
              <a:spcBef>
                <a:spcPts val="600"/>
              </a:spcBef>
            </a:pPr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ograniczenie zużycia wody w rolnictwie i przemyśle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spowolnienie lub zatrzymanie odpływu wód ze zlewni oraz zwiększenie możliwości retencyjnych zlewni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rozpoznanie występowania nowych zanieczyszczeń w wodach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dobrowolne stosowanie działań ze "Zbioru zaleceń dobrej praktyki rolniczej, szkolenia z zakresu dobrowolnego stosowania "Zbioru zaleceń dobrej praktyki rolniczej", mającego na celu ochronę wód przed zanieczyszczeniem azotanami pochodzącymi ze źródeł rolniczych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wsparcie działań organów administracji w zakresie ustanawiania obszarów ochronnych GZWP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dodatkowy przegląd udzielonych pozwoleń wodnoprawnych związanych z poborem wód podziemnych, weryfikacja zasobów eksploatacyjnych ujęć wód podziemnych ustalonych na podstawie dokumentacji hydrogeologicznych wykonanych przed 2004 r.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opracowanie dodatku do dokumentacji hydrogeologicznej ustalającej zasoby eksploatacyjne ujęcia wód podziemnych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663045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Środkowej Odry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2" y="3777318"/>
            <a:ext cx="2871948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857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86244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26"/>
            <a:ext cx="12192000" cy="614538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612087"/>
              </p:ext>
            </p:extLst>
          </p:nvPr>
        </p:nvGraphicFramePr>
        <p:xfrm>
          <a:off x="231916" y="1276350"/>
          <a:ext cx="11636234" cy="1815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1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44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73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9250">
                <a:tc gridSpan="5"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jcwpd nr 105 (</a:t>
                      </a:r>
                      <a:r>
                        <a:rPr lang="pl-PL" sz="14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PLGW6000105</a:t>
                      </a:r>
                      <a:r>
                        <a:rPr lang="pl-PL" sz="1400" dirty="0"/>
                        <a:t>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95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330,56 km</a:t>
                      </a:r>
                      <a:r>
                        <a:rPr lang="pl-PL" sz="95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ilościowo i chemiczne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50" kern="1200" dirty="0">
                          <a:solidFill>
                            <a:srgbClr val="2F558D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 objęta wpływem rozległego obniżenia zwierciadła wód podziemnych głównego i pierwszego poziomu wodonośnego. Obszar oddziaływania odwodnień górniczych obejmuje znaczny obszar całej JCWPd i jest udokumentowany lejami depresji.</a:t>
                      </a:r>
                      <a:endParaRPr lang="pl-PL" sz="95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b="0" i="0" u="none" strike="noStrike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Środkowej Odry</a:t>
                      </a:r>
                      <a:endParaRPr lang="pl-PL" sz="95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słaby ilościowy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b="0" i="0" u="none" strike="noStrike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Nysa Łużycka (prawa) 100%, Bóbr poniżej 1%</a:t>
                      </a:r>
                      <a:endParaRPr lang="pl-PL" sz="95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pl-PL" sz="95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95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b="0" i="0" u="none" strike="noStrike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6 593,00 </a:t>
                      </a:r>
                      <a:r>
                        <a:rPr lang="pl-PL" sz="95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95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95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95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95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b="0" i="0" u="none" strike="noStrike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10 356,13 </a:t>
                      </a:r>
                      <a:r>
                        <a:rPr lang="pl-PL" sz="95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95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95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  <a:endParaRPr lang="pl-PL" sz="95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pole tekstowe 8"/>
          <p:cNvSpPr txBox="1"/>
          <p:nvPr/>
        </p:nvSpPr>
        <p:spPr>
          <a:xfrm>
            <a:off x="4307840" y="3356691"/>
            <a:ext cx="7560309" cy="213135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opracowanie programu monitorowania stanu wód podziemnych w rejonie prowadzonej działalności górniczej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ograniczenie zużycia wody w przemyśle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ograniczenie zużycia wody w rolnictwie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analiza możliwości odbudowy/przebudowy systemów melioracyjnych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spowolnienie lub zatrzymanie odpływu wód ze zlewni oraz zwiększenie możliwości retencyjnych zlewni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opracowanie dodatku do dokumentacji hydrogeologicznej ustalającej zasoby eksploatacyjne ujęcia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dodatkowy przegląd udzielonych pozwoleń wodnoprawnych związanych z poborem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weryfikacja zasobów dyspozycyjnych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weryfikacja zasobów eksploatacyjnych ujęć wód podziemnych ustalonych na podstawie dokumentacji hydrogeologicznych wykonanych przed 2004 r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Środkowej Odry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16" y="3356690"/>
            <a:ext cx="3758357" cy="282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4870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regiony wodne Izery, Łaby i Ostrożnicy (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Upa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),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Metuje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 i Orlicy</a:t>
            </a:r>
            <a:endParaRPr lang="pl-PL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024315"/>
              </p:ext>
            </p:extLst>
          </p:nvPr>
        </p:nvGraphicFramePr>
        <p:xfrm>
          <a:off x="201846" y="3486645"/>
          <a:ext cx="5317168" cy="2459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1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5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316"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jcwpd w  regionach wodnych  Izery, Łaby i Ostrożnicy (</a:t>
                      </a:r>
                      <a:r>
                        <a:rPr lang="pl-PL" sz="10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Upa</a:t>
                      </a:r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), </a:t>
                      </a:r>
                      <a:r>
                        <a:rPr lang="pl-PL" sz="10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Metuje</a:t>
                      </a:r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Orlicy</a:t>
                      </a:r>
                      <a:endParaRPr lang="pl-PL" sz="10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37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037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niezagrożone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689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037"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037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stan dobry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199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stan słaby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01845" y="1202765"/>
            <a:ext cx="511476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Wody podziemne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związane są z następującymi piętrami wodonośnymi: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 Izery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(karbońskie, paleozoiczno-proterozoiczne piętro wodonośne)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 Łaby i Ostrożnicy (</a:t>
            </a:r>
            <a:r>
              <a:rPr 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Upa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(czwartorzędowe, permsko-karbońskie piętro wodonośne)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 </a:t>
            </a:r>
            <a:r>
              <a:rPr 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Metuje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(czwartorzędowe, czwartorzędowo-kredowe, kredowe, kredowo-triasowe, permsko-karbońskie, paleozoiczno-proterozoiczne piętro wodonośne)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 Orlicy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(paleozoiczno-proterozoiczne piętro wodonośne)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203EB1C-44E7-49AC-B477-6FF72E7F89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8216" y="1217043"/>
            <a:ext cx="5317168" cy="48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932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87163" y="1237627"/>
            <a:ext cx="7047177" cy="498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regiony wodne Izery, Łaby i Ostrożnicy (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Upa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),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Metuje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 i Orlicy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+mn-lt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57174" y="2715022"/>
            <a:ext cx="4400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Zbiorniki Wód Podziemnych (GZWP):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kredowymi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permsko-triasowo-kredowymi</a:t>
            </a:r>
          </a:p>
        </p:txBody>
      </p:sp>
    </p:spTree>
    <p:extLst>
      <p:ext uri="{BB962C8B-B14F-4D97-AF65-F5344CB8AC3E}">
        <p14:creationId xmlns:p14="http://schemas.microsoft.com/office/powerpoint/2010/main" val="12132767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regiony wodne Izery, Łaby i Ostrożnicy (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Upa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),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Metuje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 i Orlicy</a:t>
            </a:r>
            <a:endParaRPr lang="pl-PL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07122545"/>
              </p:ext>
            </p:extLst>
          </p:nvPr>
        </p:nvGraphicFramePr>
        <p:xfrm>
          <a:off x="2831638" y="1781725"/>
          <a:ext cx="7453775" cy="3370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101531" y="2103129"/>
            <a:ext cx="2018542" cy="2641400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Utrzymanie/</a:t>
            </a:r>
          </a:p>
          <a:p>
            <a:pPr algn="ctr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3" y="1857375"/>
            <a:ext cx="2958348" cy="32194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235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7936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regiony wodne 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Izery, Łaby i Ostrożnicy (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Upa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),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Metuje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 i Orlicy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+mn-lt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Prostokąt zaokrąglony 2"/>
          <p:cNvSpPr/>
          <p:nvPr/>
        </p:nvSpPr>
        <p:spPr>
          <a:xfrm>
            <a:off x="552776" y="1709333"/>
            <a:ext cx="5220000" cy="628650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6177280" y="1709333"/>
            <a:ext cx="5611745" cy="62865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Działania uzupełniające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552777" y="2594737"/>
            <a:ext cx="5219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brak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6177280" y="2395756"/>
            <a:ext cx="561174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analiza możliwości odbudowy/przebudowy systemów melioracyjnych –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5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spowolnienie lub zatrzymanie odpływu wód ze zlewni oraz zwiększenie możliwości retencyjnych zlewni –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4 jcwpd</a:t>
            </a:r>
            <a:endParaRPr 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weryfikacja zasobów dyspozycyjnych wód podziemnych –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3 jcwpd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724B444-5BDF-4AF0-9B71-79B245C98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0876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9529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regiony wodne Izery, Łaby i Ostrożnicy (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Upa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),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Metuje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 i Orlicy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+mn-lt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03894"/>
              </p:ext>
            </p:extLst>
          </p:nvPr>
        </p:nvGraphicFramePr>
        <p:xfrm>
          <a:off x="371475" y="1538513"/>
          <a:ext cx="11449050" cy="3092040"/>
        </p:xfrm>
        <a:graphic>
          <a:graphicData uri="http://schemas.openxmlformats.org/drawingml/2006/table">
            <a:tbl>
              <a:tblPr firstRow="1" bandRow="1"/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326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(GWI)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analiza możliwości odbudowy/przebudowy systemów melioracyjnych (RW Izery, RW Łaby i Ostrożnicy (</a:t>
                      </a:r>
                      <a:r>
                        <a:rPr lang="pl-PL" sz="11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Upa</a:t>
                      </a: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), RW </a:t>
                      </a:r>
                      <a:r>
                        <a:rPr lang="pl-PL" sz="11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Metuje</a:t>
                      </a: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RW Orlicy)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spowolnienie lub zatrzymanie odpływu wód ze zlewni oraz zwiększenie możliwości retencyjnych zlewni (RW Łaby i Ostrożnicy (</a:t>
                      </a:r>
                      <a:r>
                        <a:rPr lang="pl-PL" sz="11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Upa</a:t>
                      </a: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), RW </a:t>
                      </a:r>
                      <a:r>
                        <a:rPr lang="pl-PL" sz="11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Metuje</a:t>
                      </a: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RW Orlicy)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zasobów dyspozycyjnych wód podziemnych (RW Łaby i Ostrożnicy (</a:t>
                      </a:r>
                      <a:r>
                        <a:rPr lang="pl-PL" sz="11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Upa</a:t>
                      </a: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), RW </a:t>
                      </a:r>
                      <a:r>
                        <a:rPr lang="pl-PL" sz="11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Metuje</a:t>
                      </a: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l-PL" sz="11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</a:t>
                      </a: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ukierunkowane</a:t>
                      </a: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na redukcję presji chemicznej (GWC)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i chemicznej (GWIC)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252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A (GWPA)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B (GWPB)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  <a:p>
                      <a:pPr algn="ctr"/>
                      <a:endParaRPr lang="pl-PL" sz="1200" dirty="0">
                        <a:solidFill>
                          <a:srgbClr val="2F558D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23351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26"/>
            <a:ext cx="12192000" cy="61453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regiony wodne Izery, Łaby i Ostrożnicy (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Upa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),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Metuje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 i Orlicy</a:t>
            </a:r>
            <a:endParaRPr lang="pl-PL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729617" y="1653183"/>
            <a:ext cx="247644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6855454" y="1653183"/>
            <a:ext cx="284539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ea typeface="Roboto" panose="02000000000000000000" pitchFamily="2" charset="0"/>
                <a:cs typeface="Roboto" panose="02000000000000000000" pitchFamily="2" charset="0"/>
              </a:rPr>
              <a:t>Jednostki odpowiedzialne za realizację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09600" y="4849036"/>
            <a:ext cx="5998233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–  4 180 200 zł, w tym: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 Łaby i Ostrożnicy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 koszt wdrożenia działań uzupełniających – 937 100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 </a:t>
            </a:r>
            <a:r>
              <a:rPr lang="pl-PL" sz="1300" b="1" dirty="0" err="1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Metuje</a:t>
            </a:r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 koszt wdrożenia działań uzupełniających – 1 687 900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 Orlicy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 koszt wdrożenia działań uzupełniających – 1 555 200 zł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7901797" y="5010024"/>
            <a:ext cx="3598102" cy="69249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Źródło środków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własne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Budżet państwa</a:t>
            </a:r>
          </a:p>
        </p:txBody>
      </p:sp>
      <p:sp>
        <p:nvSpPr>
          <p:cNvPr id="18" name="Strzałka w prawo 17">
            <a:extLst>
              <a:ext uri="{FF2B5EF4-FFF2-40B4-BE49-F238E27FC236}">
                <a16:creationId xmlns:a16="http://schemas.microsoft.com/office/drawing/2014/main" id="{5D237424-25F0-439D-9351-242671E25070}"/>
              </a:ext>
            </a:extLst>
          </p:cNvPr>
          <p:cNvSpPr/>
          <p:nvPr/>
        </p:nvSpPr>
        <p:spPr>
          <a:xfrm>
            <a:off x="6855395" y="5299614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aphicFrame>
        <p:nvGraphicFramePr>
          <p:cNvPr id="15" name="Wykres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3599095"/>
              </p:ext>
            </p:extLst>
          </p:nvPr>
        </p:nvGraphicFramePr>
        <p:xfrm>
          <a:off x="549215" y="2000250"/>
          <a:ext cx="4572000" cy="255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775963"/>
              </p:ext>
            </p:extLst>
          </p:nvPr>
        </p:nvGraphicFramePr>
        <p:xfrm>
          <a:off x="6855395" y="2031680"/>
          <a:ext cx="4572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987471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308117" y="70420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Metuje</a:t>
            </a:r>
            <a:endParaRPr lang="pl-PL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96343"/>
              </p:ext>
            </p:extLst>
          </p:nvPr>
        </p:nvGraphicFramePr>
        <p:xfrm>
          <a:off x="308118" y="1139089"/>
          <a:ext cx="11521932" cy="19443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8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004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363">
                <a:tc gridSpan="5"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jcwpd nr 137 ( PLGW5000137)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95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92,83 </a:t>
                      </a:r>
                      <a:r>
                        <a:rPr lang="pl-PL" sz="95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km</a:t>
                      </a:r>
                      <a:r>
                        <a:rPr lang="pl-PL" sz="95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95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niezagrożona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just"/>
                      <a:r>
                        <a:rPr lang="pl-PL" sz="95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Główne zagrożenie dla jakości wód podziemnych w obszarze JCWPd nr 137 stanowi działalność rolnicza i turystyczna oraz niedostateczny rozwój infrastruktury gospodarki wodno- ściekowej. Na potencjalną presję narażony jest powszechnie występujący w dolinie rzeki Klikawy poziom wodonośny czwartorzędu pozbawiony izolacji, będący w więzi hydraulicznej z wodami powierzchniowymi, ale również odkryty, spękany poziom wodonośny kredy górnej.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Metuje</a:t>
                      </a:r>
                      <a:endParaRPr lang="pl-PL" sz="95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ctr" defTabSz="914400" rtl="0" eaLnBrk="1" fontAlgn="ctr" latinLnBrk="0" hangingPunct="1"/>
                      <a:r>
                        <a:rPr lang="pl-PL" sz="95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ilościowy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95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Łaba 100%, Nysa Kłodzka poniżej 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pl-PL" sz="95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95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5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4 103,33 </a:t>
                      </a:r>
                      <a:r>
                        <a:rPr lang="pl-PL" sz="95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95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95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95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95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5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5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135,02 tys. </a:t>
                      </a:r>
                      <a:r>
                        <a:rPr lang="pl-PL" sz="95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</a:t>
                      </a:r>
                      <a:r>
                        <a:rPr lang="pl-PL" sz="95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95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  <a:endParaRPr lang="pl-PL" sz="95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95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sz="95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algn="ctr"/>
                      <a:r>
                        <a:rPr lang="pl-PL" sz="95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4636350" y="4069579"/>
            <a:ext cx="7229475" cy="1169551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brak</a:t>
            </a:r>
          </a:p>
          <a:p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możliwości odbudowy/przebudowy systemów melioracyjnych 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spowolnienie lub zatrzymanie odpływu wód ze zlewni oraz zwiększenie możliwości retencyjnych zlewni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weryfikacja zasobów dyspozycyjnych wód podziemnych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18" y="3443439"/>
            <a:ext cx="3642780" cy="2734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4220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Dziękujemy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Jóźwiak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6851</Words>
  <Application>Microsoft Office PowerPoint</Application>
  <PresentationFormat>Panoramiczny</PresentationFormat>
  <Paragraphs>721</Paragraphs>
  <Slides>48</Slides>
  <Notes>45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48</vt:i4>
      </vt:variant>
    </vt:vector>
  </HeadingPairs>
  <TitlesOfParts>
    <vt:vector size="55" baseType="lpstr">
      <vt:lpstr>Arial</vt:lpstr>
      <vt:lpstr>Calibri</vt:lpstr>
      <vt:lpstr>Calibri Light</vt:lpstr>
      <vt:lpstr>ROBOTO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365</cp:revision>
  <cp:lastPrinted>2021-05-06T12:51:49Z</cp:lastPrinted>
  <dcterms:created xsi:type="dcterms:W3CDTF">2017-12-14T14:22:37Z</dcterms:created>
  <dcterms:modified xsi:type="dcterms:W3CDTF">2021-06-21T10:01:29Z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